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3"/>
  </p:notesMasterIdLst>
  <p:handoutMasterIdLst>
    <p:handoutMasterId r:id="rId16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301" r:id="rId18"/>
    <p:sldId id="272" r:id="rId19"/>
    <p:sldId id="405" r:id="rId20"/>
    <p:sldId id="273" r:id="rId21"/>
    <p:sldId id="275" r:id="rId22"/>
    <p:sldId id="397" r:id="rId23"/>
    <p:sldId id="276" r:id="rId24"/>
    <p:sldId id="277" r:id="rId25"/>
    <p:sldId id="307" r:id="rId26"/>
    <p:sldId id="278" r:id="rId27"/>
    <p:sldId id="279" r:id="rId28"/>
    <p:sldId id="396" r:id="rId29"/>
    <p:sldId id="280" r:id="rId30"/>
    <p:sldId id="295" r:id="rId31"/>
    <p:sldId id="429" r:id="rId32"/>
    <p:sldId id="398" r:id="rId33"/>
    <p:sldId id="282" r:id="rId34"/>
    <p:sldId id="283" r:id="rId35"/>
    <p:sldId id="284" r:id="rId36"/>
    <p:sldId id="285" r:id="rId37"/>
    <p:sldId id="287" r:id="rId38"/>
    <p:sldId id="288" r:id="rId39"/>
    <p:sldId id="299" r:id="rId40"/>
    <p:sldId id="286" r:id="rId41"/>
    <p:sldId id="289" r:id="rId42"/>
    <p:sldId id="291" r:id="rId43"/>
    <p:sldId id="292" r:id="rId44"/>
    <p:sldId id="293" r:id="rId45"/>
    <p:sldId id="399" r:id="rId46"/>
    <p:sldId id="294" r:id="rId47"/>
    <p:sldId id="296" r:id="rId48"/>
    <p:sldId id="297" r:id="rId49"/>
    <p:sldId id="300" r:id="rId50"/>
    <p:sldId id="298" r:id="rId51"/>
    <p:sldId id="306" r:id="rId52"/>
    <p:sldId id="305" r:id="rId53"/>
    <p:sldId id="402" r:id="rId54"/>
    <p:sldId id="302" r:id="rId55"/>
    <p:sldId id="303" r:id="rId56"/>
    <p:sldId id="304" r:id="rId57"/>
    <p:sldId id="308" r:id="rId58"/>
    <p:sldId id="309" r:id="rId59"/>
    <p:sldId id="313" r:id="rId60"/>
    <p:sldId id="314" r:id="rId61"/>
    <p:sldId id="315" r:id="rId62"/>
    <p:sldId id="310" r:id="rId63"/>
    <p:sldId id="311" r:id="rId64"/>
    <p:sldId id="312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7" r:id="rId76"/>
    <p:sldId id="334" r:id="rId77"/>
    <p:sldId id="326" r:id="rId78"/>
    <p:sldId id="328" r:id="rId79"/>
    <p:sldId id="329" r:id="rId80"/>
    <p:sldId id="330" r:id="rId81"/>
    <p:sldId id="331" r:id="rId82"/>
    <p:sldId id="332" r:id="rId83"/>
    <p:sldId id="333" r:id="rId84"/>
    <p:sldId id="335" r:id="rId85"/>
    <p:sldId id="336" r:id="rId86"/>
    <p:sldId id="337" r:id="rId87"/>
    <p:sldId id="338" r:id="rId88"/>
    <p:sldId id="339" r:id="rId89"/>
    <p:sldId id="341" r:id="rId90"/>
    <p:sldId id="340" r:id="rId91"/>
    <p:sldId id="355" r:id="rId92"/>
    <p:sldId id="342" r:id="rId93"/>
    <p:sldId id="344" r:id="rId94"/>
    <p:sldId id="345" r:id="rId95"/>
    <p:sldId id="346" r:id="rId96"/>
    <p:sldId id="409" r:id="rId97"/>
    <p:sldId id="408" r:id="rId98"/>
    <p:sldId id="410" r:id="rId99"/>
    <p:sldId id="411" r:id="rId100"/>
    <p:sldId id="412" r:id="rId101"/>
    <p:sldId id="413" r:id="rId102"/>
    <p:sldId id="415" r:id="rId103"/>
    <p:sldId id="358" r:id="rId104"/>
    <p:sldId id="388" r:id="rId105"/>
    <p:sldId id="389" r:id="rId106"/>
    <p:sldId id="391" r:id="rId107"/>
    <p:sldId id="419" r:id="rId108"/>
    <p:sldId id="420" r:id="rId109"/>
    <p:sldId id="421" r:id="rId110"/>
    <p:sldId id="390" r:id="rId111"/>
    <p:sldId id="401" r:id="rId112"/>
    <p:sldId id="393" r:id="rId113"/>
    <p:sldId id="417" r:id="rId114"/>
    <p:sldId id="404" r:id="rId115"/>
    <p:sldId id="395" r:id="rId116"/>
    <p:sldId id="418" r:id="rId117"/>
    <p:sldId id="359" r:id="rId118"/>
    <p:sldId id="392" r:id="rId119"/>
    <p:sldId id="394" r:id="rId120"/>
    <p:sldId id="403" r:id="rId121"/>
    <p:sldId id="360" r:id="rId122"/>
    <p:sldId id="382" r:id="rId123"/>
    <p:sldId id="362" r:id="rId124"/>
    <p:sldId id="363" r:id="rId125"/>
    <p:sldId id="423" r:id="rId126"/>
    <p:sldId id="424" r:id="rId127"/>
    <p:sldId id="375" r:id="rId128"/>
    <p:sldId id="365" r:id="rId129"/>
    <p:sldId id="364" r:id="rId130"/>
    <p:sldId id="368" r:id="rId131"/>
    <p:sldId id="369" r:id="rId132"/>
    <p:sldId id="367" r:id="rId133"/>
    <p:sldId id="366" r:id="rId134"/>
    <p:sldId id="370" r:id="rId135"/>
    <p:sldId id="371" r:id="rId136"/>
    <p:sldId id="372" r:id="rId137"/>
    <p:sldId id="383" r:id="rId138"/>
    <p:sldId id="373" r:id="rId139"/>
    <p:sldId id="384" r:id="rId140"/>
    <p:sldId id="374" r:id="rId141"/>
    <p:sldId id="376" r:id="rId142"/>
    <p:sldId id="378" r:id="rId143"/>
    <p:sldId id="377" r:id="rId144"/>
    <p:sldId id="381" r:id="rId145"/>
    <p:sldId id="379" r:id="rId146"/>
    <p:sldId id="425" r:id="rId147"/>
    <p:sldId id="380" r:id="rId148"/>
    <p:sldId id="426" r:id="rId149"/>
    <p:sldId id="427" r:id="rId150"/>
    <p:sldId id="428" r:id="rId151"/>
    <p:sldId id="385" r:id="rId152"/>
    <p:sldId id="386" r:id="rId153"/>
    <p:sldId id="387" r:id="rId154"/>
    <p:sldId id="406" r:id="rId155"/>
    <p:sldId id="407" r:id="rId156"/>
    <p:sldId id="422" r:id="rId157"/>
    <p:sldId id="430" r:id="rId158"/>
    <p:sldId id="431" r:id="rId159"/>
    <p:sldId id="432" r:id="rId160"/>
    <p:sldId id="434" r:id="rId161"/>
    <p:sldId id="433" r:id="rId162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044" autoAdjust="0"/>
    <p:restoredTop sz="95053" autoAdjust="0"/>
  </p:normalViewPr>
  <p:slideViewPr>
    <p:cSldViewPr snapToGrid="0">
      <p:cViewPr varScale="1">
        <p:scale>
          <a:sx n="67" d="100"/>
          <a:sy n="67" d="100"/>
        </p:scale>
        <p:origin x="72" y="1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handoutMaster" Target="handoutMasters/handoutMaster1.xml"/><Relationship Id="rId16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6ED17A6-A834-4BD3-850C-70D63A31E287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90A011-AE4B-467E-A461-D7B41F90BD87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677D4D-A000-4DB0-8D09-5A95EE30E617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1B6F1A-7373-4570-926C-2C5724E2C87E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DD3C9D99-7CD4-46F1-A4DF-47DACD650258}" type="slidenum">
              <a:t>‹#›</a:t>
            </a:fld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971259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C1D21E-5043-4586-9278-6A0AE810A8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F5063F-03A9-427D-AEAE-8680574D3EB6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70CC200-EB06-40A4-A784-690CD45DA84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32893-99F8-4265-BCCF-105707919D91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6493D2-505E-45F3-B7EB-72791BD04C5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31941-F255-489E-A185-411023C094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18EEE09-0BFC-4E48-B8D7-B0D8FB08F38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723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GB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34712-6875-4B5D-B2F2-8F5EE2120C8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7A7EB6-DA07-435A-9B73-3BFFCE66C800}" type="slidenum">
              <a:t>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2AF70B-C2F5-4120-8A4A-FD3C18FE272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3BAA04-E54E-43BA-8F1B-4CD2583916E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383708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13905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23013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75566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70935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23147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23488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56775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94178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740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9A5C8-F8F3-4D09-99F5-4F87649C97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484471-413B-427D-9E0F-38F8C79B38B7}" type="slidenum">
              <a:t>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565E24-1545-4E85-AA97-199CA851C8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08232E-428F-4EE5-A966-F2E93F415A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741478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0275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06423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45142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23222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56523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80581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18172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57235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6672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2C855-D6BF-4216-AD68-6BF4C61A0A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058192-432D-4ECF-B123-CE6159AC90F1}" type="slidenum">
              <a:t>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4FAE79-42C1-4373-89A5-3329DE5961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94FAE-D847-4C62-98F1-45CEB4D80E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9609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50129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8197707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123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0174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2256468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717797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24940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187499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371945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8653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5E358-F0BF-46EB-A5E8-2CE54FF313A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E361326-692C-4490-95B9-26381794902B}" type="slidenum">
              <a:t>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ED1003-EEA5-45B5-B608-20010234245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4F03AC-EB13-4C35-86D1-9A6B5C4D23D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15610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4611243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091168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58325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726615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695384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41997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828048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945897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026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12013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7512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676310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277818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1414346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299303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525554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9665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716977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651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710EC-FF9F-40B2-B288-8D105CB620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0FEDE3-A128-408A-8D56-F44DF8082FD0}" type="slidenum">
              <a:t>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1B3A2B-5281-45D0-ACA0-C0C5976CEA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760ABE-BB19-427D-B15B-8E76631C2FF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6287668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156160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910009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2840165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0478129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0234429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127964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585356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8245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3623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8192933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71490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230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7799C9-EF4C-48AE-BE83-CD92EC4C4BF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878DDA2-1DE0-4614-853A-1C1D91A467DC}" type="slidenum">
              <a:t>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233DD9-996B-4DC8-BAE9-050F50A1632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1DACEE-CA8A-47D4-A8E8-3B89A6BE05E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467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F758A-DCC5-452E-8834-FC076810DB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EC196C4-CA70-4332-B90E-B1294A68E633}" type="slidenum">
              <a:t>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521FFF-9C51-4046-A8F5-6F2519E321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E695D4-C070-40BD-A903-FB6EAFA8C0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56892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EFA77-4DD7-4D0B-AA21-95D6F42D9D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CFB904-A011-4F12-B84A-93C37A41988F}" type="slidenum">
              <a:t>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CB507E-3419-405B-8B72-EE9CE212C2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B377CF-D5C2-4D60-8E65-1A44A9E00A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F035F-FA99-4B93-BE91-5D1C7F74AE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92A476-39B7-4B88-888D-8174D7BA0164}" type="slidenum">
              <a:t>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67AB10-0764-4173-B1A9-85D8E21194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FD7020-86EC-4ACC-82B5-1599AFB692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F035F-FA99-4B93-BE91-5D1C7F74AE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92A476-39B7-4B88-888D-8174D7BA0164}" type="slidenum">
              <a:t>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67AB10-0764-4173-B1A9-85D8E21194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FD7020-86EC-4ACC-82B5-1599AFB692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4679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C5426-792B-4923-A7BD-B76CFCA71D7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57C51F3-9038-43E5-B27D-385C2FABD06E}" type="slidenum">
              <a:t>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21AF7-309B-426C-B272-A9345B5487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7D9800-EFB3-41C9-8E4E-89868D1797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2936E-ECD7-44A5-A89D-E6BD328CE5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452839-EF48-4830-8351-8C5F8EBEE142}" type="slidenum">
              <a:t>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FE5771-A49F-4508-894B-97C56A09F4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43975-5833-43B6-BC99-F8C41C163F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2936E-ECD7-44A5-A89D-E6BD328CE5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452839-EF48-4830-8351-8C5F8EBEE142}" type="slidenum">
              <a:t>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FE5771-A49F-4508-894B-97C56A09F4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43975-5833-43B6-BC99-F8C41C163F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9888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B157F-FB57-4B5D-964B-9CE54FAEFC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1EA5B5E-BB71-48AB-A94C-C32F2CC5E4EE}" type="slidenum">
              <a:t>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ED0D1-910A-473F-8502-A12D687D9E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1D9B0-616D-40FF-9263-E332268282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B157F-FB57-4B5D-964B-9CE54FAEFC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1EA5B5E-BB71-48AB-A94C-C32F2CC5E4EE}" type="slidenum">
              <a:t>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ED0D1-910A-473F-8502-A12D687D9E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1D9B0-616D-40FF-9263-E332268282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4567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EFA77-4DD7-4D0B-AA21-95D6F42D9D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CFB904-A011-4F12-B84A-93C37A41988F}" type="slidenum">
              <a:t>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CB507E-3419-405B-8B72-EE9CE212C2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B377CF-D5C2-4D60-8E65-1A44A9E00A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2825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2C855-D6BF-4216-AD68-6BF4C61A0A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058192-432D-4ECF-B123-CE6159AC90F1}" type="slidenum">
              <a:t>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4FAE79-42C1-4373-89A5-3329DE5961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94FAE-D847-4C62-98F1-45CEB4D80E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5116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59B3A-F6B6-4CCB-A148-E3B54EA8D82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EED9951-FB08-4DC7-BC6F-4B62D4E409D9}" type="slidenum">
              <a:t>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A6D075-DE1C-4DBE-A412-9869C1173A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58B164-56DA-49D4-A465-3EB9854565D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C6E34-51DD-4E73-A4BA-38973A01EC6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46CA3F1-BD46-4981-BCA1-592CFB3EFC63}" type="slidenum">
              <a:t>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D4BE51-526E-4501-88A5-B0522D3EE79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57C400-D415-4C71-85BE-446F5BED39F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ABEFC3-38AD-4D46-9852-C7B85AE8684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913FFCB-001B-47A9-8917-916769B456EC}" type="slidenum">
              <a:t>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074134-7DB8-4282-9254-CBF241BD6E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4E7340-C3C8-48EC-8B80-669C3CB4A5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5AE847-5B86-46C5-AD30-F37C37570D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DD9AF98-71F1-4533-AEA0-23AC6C6F458D}" type="slidenum">
              <a:t>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FF79B-CC7D-4D7B-BA71-21DC9A299B9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5FE53A-624D-4320-A07D-BD1DE67FCD6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47458-C42A-47B1-8EF4-05DA5D3E3B4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7583925-7454-4F78-89DB-8B5AB2630FB8}" type="slidenum">
              <a:t>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0014D9-B9AB-478E-B730-E45AB759B31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4A8584-903A-4326-A575-F9D9A6B303F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4CBAA9-8EAF-474A-8977-2EBC959D4D1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BEBF3F-4780-4E1B-9159-7D98CAD4C99F}" type="slidenum">
              <a:t>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CC01CF-55AC-402F-92C2-1BD682FC55A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B003A7-0CBA-457A-9E82-381867A862D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900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97F203-9212-4BEE-8B1C-3CA43B3A4E7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386529F-FD49-4AD3-BF94-6726FF82E3B8}" type="slidenum">
              <a:t>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CD5BBB-C824-44D6-B77F-B9C1DA91563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886DA5-A4FA-4891-9C1A-5AD619DB27F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508E6-430C-439B-86A8-16E323C276B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75935D0-F190-4B64-8111-23CEA991B329}" type="slidenum">
              <a:t>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F9D807-6752-41E2-8AEE-C5A1EEFF48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B0E42E-44F9-4584-9267-52393DB3419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C69785-6BFC-4853-A58F-F4FC3CAD992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D586C4B-B781-4EF8-B5E0-6A71680420EB}" type="slidenum">
              <a:t>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E6DD50-8B55-4DD2-86A4-B759038AFE9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06C22E-D296-4BC1-96BD-7417A2AF53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6C0EDB-A0DB-44A4-80D9-E000FF6A148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E0572CA-33A5-4550-AC7C-B30AF5C6B5BC}" type="slidenum">
              <a:t>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F8450-27AD-4D5D-B977-4375555B519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B82FF4-C068-453A-9F28-50435AB4E57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8081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6902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48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9065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7DC94-5DDD-44CD-8850-3A79BCD186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F3B198-3AC7-4C2A-BE6B-7A661210136C}" type="slidenum">
              <a:t>49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8DEF56-3D79-44FD-A58E-9FA5670FBFB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40E12D-E26E-4617-9051-149D5C266C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448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B64FB-AFE7-406F-A8C4-47ED7E3BFE2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FD05BA-A5A8-441E-9C3E-B9081ED86358}" type="slidenum">
              <a:t>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CDC5B1-36A1-426B-878D-EA5FCDA2416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86CD0-B6C7-466A-B11B-76696CBF01C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3341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8872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36865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251488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175990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95718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0552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39841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57568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1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D5A75-6C2D-432F-911B-9990E5CA612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3772E25-2DE9-4232-863E-B253566D6404}" type="slidenum">
              <a:t>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6CCF06-14CB-4F44-9FB4-F2B4BEB66F6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92FA9-979B-499E-B457-920ECC7553F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381662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61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40526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025110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44704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89821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680385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199323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63815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745618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7032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DC6183-080B-4081-BA79-F44E9E0D5B6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36F3C0-61D2-4BF3-8055-699DCAB64ABE}" type="slidenum">
              <a:t>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D63630-26D4-428A-9090-028FC33282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0965C1-4CBE-46AA-BF46-1AB77068E4E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49477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430703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026985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098385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628440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99675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8648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304780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44160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2456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34FCC-9173-4F5F-A41A-96A3708FF19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990EE79-89DB-42FD-9F56-B482C2995E08}" type="slidenum">
              <a:t>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ED7FDB-A6E9-4002-BE68-5521C87F5EE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F3ECCC-5AD8-4C9D-95BE-8DEDF209855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088616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0048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45908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222009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67041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86351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656885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31269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27623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976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E0202-A190-464E-9846-AFB19F00C6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BDBA091-2942-4834-85D2-8528E0CC5C13}" type="slidenum">
              <a:t>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8EC17F-4BDF-4506-9366-1F0BF826CF3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2C8EE5-BF34-4FBA-93CD-8FC74E49B1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471628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47483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0044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12212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12514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88565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241959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82141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27266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8010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9DD2-474E-450F-8360-5E1BD9AC5D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C8C7AC-0570-42E8-A9EB-A1EA710C4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E563F-863D-4660-AFA5-27595AD32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E6D1C-AB65-494E-8FC0-DFF1C6EFC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64CAA-E27A-4437-8239-450EAC83C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5786B5B-653A-40D0-B182-B440C9CE1F6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432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4D73C-6213-478A-A8F6-DFEE6106F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F4EF30-F4FF-4B48-9B03-F12757D890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25BE0-9361-4A4A-A005-40B18F1F5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00C9B-828E-4558-8F2D-740A69226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CDD59-6A96-460D-9099-3C1053031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91F8F7A-BBCD-49C2-BD82-4875CACCFF6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994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92498C-CA34-4A45-BD65-108C771DC1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FDC238-4F37-47F6-9490-D4360CF2E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7D0B3-13BD-4831-91A5-46FEB72E6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BB99A-C1CE-4EBF-AB0B-894A7A4C4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AE132-30B8-46A5-BE78-58EF4036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EF2A64-9F19-4B5D-8B84-0D2D12E850D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029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C802E-456B-4F4A-8553-4B38D2F24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7B4C7-CC53-412B-B9CD-8300EDB44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376CB-A7F6-4563-8AFF-3819E7B4C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3A22E-5690-4F1D-A5DB-9EEF03380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472A3-48EB-4D9D-976C-BFDF87262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0B69D8D-0025-495B-85E3-007E7633774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48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5B1-6291-4F6A-ACDA-A37DE9172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66CD6-6C0E-4CF4-B1EB-6C6736BEC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BF130-43B4-41C2-84A2-E6A54F4A8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AD2FF-0486-4DD5-9E65-5AF144E99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3BB44-189B-4BF2-A43E-EC1FD711C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0A99F5-9532-4969-B9D2-278055CA279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608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479DC-2A81-48EF-AE22-A47C4AFD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FCCD0-CA6B-4F5C-9BF6-D18D6453E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DBF329-803D-4973-8A08-807FCE862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B8779-0A52-474C-B482-F9094B0AA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2A5DC-9E0F-4FB1-B2CC-56F71FA42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971910-23AD-42EB-8E23-4D9BE86B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9D1F1A-4518-46FB-AAC8-5FB5088C85B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853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020A5-46CE-45F9-9EE4-EF4157AB0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ACB3E-F95D-4CB5-B7D3-94B1277FF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9FCBA3-0652-4FA4-8035-2DCD1712C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C34827-B261-4AC4-8D2E-FCDF40AF4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079DA6-76DF-4569-A257-382EC546EC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59A73F-8E1D-46AF-A739-A1F982D8E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4DF927-DB41-4569-9AAD-650063B39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261956-725C-4696-9BA7-10780D457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88D590-7B34-4C81-9226-2D6656A9486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442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51C05-920F-4115-A9EE-EB92D9C03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F4C8D-A298-4FFE-BB6D-D071CCD2B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03DCB5-01BD-4D19-8134-D65F71251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F8810-1A35-475C-94AE-8C30BF784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52378CB-2DAD-4C79-9B26-FD9C1558653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0118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6A6DF5-C489-4C97-BCF0-B3E0C6D2E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09519B-F39A-4F48-B0EA-9FE103FB3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C95DA-72B7-47F6-8A5B-C407EBFC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6E2681E-C62E-4924-A953-3AF0CC72535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14777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E193E-FC0D-413B-A7EE-0A7A6929E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23450-3E38-49DD-B5B9-FA447EE5B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55F78-08E1-4A9A-A88D-E1B5C371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482BD-DF69-440A-8108-B2E8F4AD9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7398FD-E7AE-43AF-B115-D1AE15D3F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BC71B-4F50-4AC7-9C97-8FDAE4C71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634EB03-76CB-4007-B072-EFDBEA72A3A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882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50F68-4319-4017-94C4-6E0B28FC6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D7BD29-147E-4236-A9FE-F43095AAF7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3B4DE4-5240-4458-8F08-23D6D38E83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A1FC9-F06C-47AB-8C15-79D5068EE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60B8A5-0C70-40C2-864B-905DF5190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46483-5528-4C7A-B591-4EA2EC5D7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BA3A1B-B84C-4614-84C8-3C7E94BD5D6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161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6BFFB2-47EA-4384-A3FF-9CE0B5BAE2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A161A-01CE-443B-B579-E3A6DD949A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5"/>
            <a:r>
              <a:rPr lang="en-GB"/>
              <a:t>Sixth Outline Level</a:t>
            </a:r>
          </a:p>
          <a:p>
            <a:pPr lvl="6"/>
            <a:r>
              <a:rPr lang="en-GB"/>
              <a:t>Seventh Outline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C351B-0739-4B32-9962-8B854A5892AC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Noto Sans CJK JP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FA3B4-A810-44A9-9082-36B1708DFBC1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n-GB" sz="1400" kern="1200">
                <a:latin typeface="Noto Sans CJK JP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CF4BB-B9BA-40D6-8D47-A76702494A8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Noto Sans CJK KR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38196885-CD73-4AB1-BE70-327E6F68D969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lvl="0" algn="ctr" rtl="0" hangingPunct="0">
        <a:buNone/>
        <a:tabLst/>
        <a:defRPr lang="en-GB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1pPr>
    </p:titleStyle>
    <p:bodyStyle>
      <a:lvl1pPr lvl="0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1pPr>
      <a:lvl2pPr lvl="1" rtl="0" hangingPunct="0">
        <a:spcBef>
          <a:spcPts val="1417"/>
        </a:spcBef>
        <a:spcAft>
          <a:spcPts val="0"/>
        </a:spcAft>
        <a:buClr>
          <a:srgbClr val="FFFFFF"/>
        </a:buClr>
        <a:buSzPct val="75000"/>
        <a:buFont typeface="StarSymbol"/>
        <a:buChar char="–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2pPr>
      <a:lvl3pPr lvl="2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3pPr>
      <a:lvl4pPr lvl="3" rtl="0" hangingPunct="0">
        <a:spcBef>
          <a:spcPts val="1417"/>
        </a:spcBef>
        <a:spcAft>
          <a:spcPts val="0"/>
        </a:spcAft>
        <a:buClr>
          <a:srgbClr val="FFFFFF"/>
        </a:buClr>
        <a:buSzPct val="75000"/>
        <a:buFont typeface="StarSymbol"/>
        <a:buChar char="–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4pPr>
      <a:lvl5pPr lvl="4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5pPr>
      <a:lvl6pPr lvl="5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6pPr>
      <a:lvl7pPr lvl="6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adgefficiency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GEfficiency/DSR_R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3lEG6aRGm8&amp;#t=27m12s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C99F4-169F-4448-9D7A-CCD7696E79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593846"/>
            <a:ext cx="9071640" cy="677108"/>
          </a:xfrm>
        </p:spPr>
        <p:txBody>
          <a:bodyPr>
            <a:spAutoFit/>
          </a:bodyPr>
          <a:lstStyle/>
          <a:p>
            <a:pPr lvl="0"/>
            <a:r>
              <a:rPr lang="en-GB" dirty="0"/>
              <a:t>a glance at reinforcement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F0CE79-165A-41A8-BAE0-8232CDC35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15" y="2385220"/>
            <a:ext cx="10080625" cy="26537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AFF18ED-A124-49F8-A5E2-113D5CE752EA}"/>
              </a:ext>
            </a:extLst>
          </p:cNvPr>
          <p:cNvSpPr/>
          <p:nvPr/>
        </p:nvSpPr>
        <p:spPr>
          <a:xfrm>
            <a:off x="990600" y="5266076"/>
            <a:ext cx="84867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rgbClr val="000000"/>
                </a:solidFill>
                <a:latin typeface="Noto Sans CJK JP Light"/>
              </a:rPr>
              <a:t>Adam Green</a:t>
            </a: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r>
              <a:rPr lang="en-US" sz="2800" u="sng" dirty="0">
                <a:solidFill>
                  <a:srgbClr val="0563C1"/>
                </a:solidFill>
                <a:latin typeface="Noto Sans CJK JP Light"/>
                <a:hlinkClick r:id="rId4"/>
              </a:rPr>
              <a:t>adgefficiency.com</a:t>
            </a:r>
            <a:endParaRPr lang="en-US" sz="2800" b="0" dirty="0">
              <a:effectLst/>
              <a:latin typeface="Noto Sans CJK JP Light"/>
            </a:endParaRPr>
          </a:p>
          <a:p>
            <a:pPr algn="r"/>
            <a:r>
              <a:rPr lang="en-US" sz="2800" dirty="0">
                <a:latin typeface="Noto Sans CJK JP Light"/>
              </a:rPr>
              <a:t>		</a:t>
            </a:r>
          </a:p>
          <a:p>
            <a:pPr algn="r"/>
            <a:r>
              <a:rPr lang="en-US" sz="2800" dirty="0">
                <a:latin typeface="Noto Sans CJK JP Light"/>
              </a:rPr>
              <a:t>		adam.green@adgefficiency.com</a:t>
            </a:r>
            <a:br>
              <a:rPr lang="en-US" sz="2800" dirty="0">
                <a:latin typeface="Noto Sans CJK JP Light"/>
              </a:rPr>
            </a:br>
            <a:endParaRPr lang="en-GB" sz="2800" dirty="0">
              <a:latin typeface="Noto Sans CJK JP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31999" y="2015999"/>
            <a:ext cx="5543640" cy="5184000"/>
          </a:xfrm>
        </p:spPr>
        <p:txBody>
          <a:bodyPr/>
          <a:lstStyle/>
          <a:p>
            <a:pPr lvl="0"/>
            <a:r>
              <a:rPr lang="en-GB" sz="2800" dirty="0"/>
              <a:t>Lookup table</a:t>
            </a:r>
          </a:p>
          <a:p>
            <a:pPr lvl="0"/>
            <a:r>
              <a:rPr lang="en-GB" sz="2400" dirty="0"/>
              <a:t>curse of dimensionality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Linear function</a:t>
            </a:r>
          </a:p>
          <a:p>
            <a:pPr lvl="0"/>
            <a:r>
              <a:rPr lang="en-GB" sz="2400" dirty="0"/>
              <a:t>less parameters</a:t>
            </a:r>
          </a:p>
          <a:p>
            <a:pPr lvl="0"/>
            <a:r>
              <a:rPr lang="en-GB" sz="2400" dirty="0"/>
              <a:t>generalize across states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Non-linear function</a:t>
            </a:r>
          </a:p>
          <a:p>
            <a:pPr lvl="0"/>
            <a:r>
              <a:rPr lang="en-GB" sz="2400" dirty="0"/>
              <a:t>model complex dynamics</a:t>
            </a:r>
          </a:p>
          <a:p>
            <a:pPr lvl="0"/>
            <a:r>
              <a:rPr lang="en-GB" sz="2400" dirty="0"/>
              <a:t>convolution for vision</a:t>
            </a:r>
          </a:p>
          <a:p>
            <a:pPr lvl="0"/>
            <a:r>
              <a:rPr lang="en-GB" sz="2400" dirty="0"/>
              <a:t>recurrent for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8000" y="1563480"/>
            <a:ext cx="3600000" cy="566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Maximization bias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argmax</m:t>
                    </m:r>
                  </m:oMath>
                </a14:m>
                <a:r>
                  <a:rPr lang="en-GB" dirty="0"/>
                  <a:t> allows Q-Learning to learn off-policy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i.e. to learn the optimal policy while following a sub-optimal policy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But the maximum is </a:t>
                </a: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 aggressive</a:t>
                </a: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 positively biased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643" b="-11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1650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Maximization bias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Imagine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 state where Q(</a:t>
            </a:r>
            <a:r>
              <a:rPr lang="en-GB" dirty="0" err="1">
                <a:latin typeface="Noto Sans CJK JP Light"/>
              </a:rPr>
              <a:t>s,a</a:t>
            </a:r>
            <a:r>
              <a:rPr lang="en-GB" dirty="0">
                <a:latin typeface="Noto Sans CJK JP Light"/>
              </a:rPr>
              <a:t>) = 0 (for all possible a)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 our estimates are distributed above &amp; below 0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Maximum(true value) = 0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Maximum(estimated values) &gt; 0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(put a picture in here)</a:t>
            </a:r>
          </a:p>
        </p:txBody>
      </p:sp>
    </p:spTree>
    <p:extLst>
      <p:ext uri="{BB962C8B-B14F-4D97-AF65-F5344CB8AC3E}">
        <p14:creationId xmlns:p14="http://schemas.microsoft.com/office/powerpoint/2010/main" val="11487206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Double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5E62E-555C-401D-B538-D98AB70D9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6168"/>
            <a:ext cx="10080625" cy="4366553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5352126-E6D2-4E92-8D0B-F52360E4C80F}"/>
              </a:ext>
            </a:extLst>
          </p:cNvPr>
          <p:cNvSpPr txBox="1">
            <a:spLocks/>
          </p:cNvSpPr>
          <p:nvPr/>
        </p:nvSpPr>
        <p:spPr>
          <a:xfrm>
            <a:off x="503999" y="5652721"/>
            <a:ext cx="9071640" cy="17631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Maintain two parameterized Q functions (A &amp; B)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Noto Sans CJK JP Light"/>
              </a:rPr>
              <a:t>avg</a:t>
            </a: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(A, B) to select actions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 improve A by bootstrapping off B (or vice versa) </a:t>
            </a:r>
          </a:p>
        </p:txBody>
      </p:sp>
    </p:spTree>
    <p:extLst>
      <p:ext uri="{BB962C8B-B14F-4D97-AF65-F5344CB8AC3E}">
        <p14:creationId xmlns:p14="http://schemas.microsoft.com/office/powerpoint/2010/main" val="316424352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6A4B88-FED8-4E00-841E-2B4CDE6B4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08579"/>
            <a:ext cx="9944438" cy="4200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756EE4-6C48-4E50-82A7-D85A83FAA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4995058"/>
            <a:ext cx="10080624" cy="238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435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DeepMind Atari work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DQN = Deep Q-Network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 err="1">
                <a:latin typeface="Noto Sans CJK JP Light"/>
              </a:rPr>
              <a:t>Mnih</a:t>
            </a:r>
            <a:r>
              <a:rPr lang="en-GB" dirty="0">
                <a:latin typeface="Noto Sans CJK JP Light"/>
              </a:rPr>
              <a:t> et. al (</a:t>
            </a:r>
            <a:r>
              <a:rPr lang="en-GB" b="1" dirty="0">
                <a:solidFill>
                  <a:schemeClr val="accent6"/>
                </a:solidFill>
              </a:rPr>
              <a:t>2013</a:t>
            </a:r>
            <a:r>
              <a:rPr lang="en-GB" dirty="0">
                <a:latin typeface="Noto Sans CJK JP Light"/>
              </a:rPr>
              <a:t>) Playing Atari with Deep Reinforcement Learning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DeepMind before they were purchased by Google for £400M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 err="1">
                <a:latin typeface="Noto Sans CJK JP Light"/>
              </a:rPr>
              <a:t>Mnih</a:t>
            </a:r>
            <a:r>
              <a:rPr lang="en-GB" dirty="0">
                <a:latin typeface="Noto Sans CJK JP Light"/>
              </a:rPr>
              <a:t> et. al (</a:t>
            </a:r>
            <a:r>
              <a:rPr lang="en-GB" b="1" dirty="0">
                <a:solidFill>
                  <a:schemeClr val="accent6"/>
                </a:solidFill>
              </a:rPr>
              <a:t>2015</a:t>
            </a:r>
            <a:r>
              <a:rPr lang="en-GB" dirty="0">
                <a:latin typeface="Noto Sans CJK JP Light"/>
              </a:rPr>
              <a:t>) Human-level control through deep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321094498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Significance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End to end deep </a:t>
            </a:r>
            <a:r>
              <a:rPr lang="en-GB" dirty="0">
                <a:latin typeface="Noto Sans CJK JP Light"/>
              </a:rPr>
              <a:t>reinforcement learning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learning from high dimensional input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raw pixels &amp; convolutional neural network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Ability to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generalize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same algorithm, network structure and hyperparameters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sacrifice performance for ability to generalize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“First step towards a general artificial intelligence”</a:t>
            </a:r>
          </a:p>
        </p:txBody>
      </p:sp>
    </p:spTree>
    <p:extLst>
      <p:ext uri="{BB962C8B-B14F-4D97-AF65-F5344CB8AC3E}">
        <p14:creationId xmlns:p14="http://schemas.microsoft.com/office/powerpoint/2010/main" val="135391674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Reinforcement learning to play Atari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State = last four screens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Allows information about movement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Grey scale, cropped 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Reward = game score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Clipped to [-1,1]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Reward counting!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Actions = joystick controls (a discrete action space)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ED67A3-A01D-4F26-8C56-3531ABD09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817" y="1505114"/>
            <a:ext cx="3312308" cy="511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1764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Deadly triad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1 - Off policy learning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to free behaviour policy from target policy</a:t>
            </a: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2 - Function approximation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scalability &amp; generalization</a:t>
            </a: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3 - Bootstrapping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computational &amp; data efficiency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All combine to produce </a:t>
            </a:r>
            <a:r>
              <a:rPr lang="en-GB" dirty="0">
                <a:solidFill>
                  <a:srgbClr val="FF0000"/>
                </a:solidFill>
                <a:latin typeface="Noto Sans CJK JP Light"/>
              </a:rPr>
              <a:t>instability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 &amp; </a:t>
            </a:r>
            <a:r>
              <a:rPr lang="en-GB" dirty="0">
                <a:solidFill>
                  <a:srgbClr val="FF0000"/>
                </a:solidFill>
                <a:latin typeface="Noto Sans CJK JP Light"/>
              </a:rPr>
              <a:t>divergence 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when training</a:t>
            </a:r>
            <a:endParaRPr lang="en-GB" dirty="0">
              <a:solidFill>
                <a:srgbClr val="FF0000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813311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Deadly triad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Unclear which of the three is root cause for instability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Dynamic programming will diverge with function approximation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Prediction can diverge (so it’s not exploration or control)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It’s not non-linear functions (since linear function can be unstable)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It’s the </a:t>
            </a:r>
            <a:r>
              <a:rPr lang="en-GB" dirty="0">
                <a:solidFill>
                  <a:srgbClr val="FF0000"/>
                </a:solidFill>
                <a:latin typeface="Noto Sans CJK JP Light"/>
              </a:rPr>
              <a:t>combination of the three</a:t>
            </a:r>
          </a:p>
        </p:txBody>
      </p:sp>
    </p:spTree>
    <p:extLst>
      <p:ext uri="{BB962C8B-B14F-4D97-AF65-F5344CB8AC3E}">
        <p14:creationId xmlns:p14="http://schemas.microsoft.com/office/powerpoint/2010/main" val="76277815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Can be hard to get working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but if it works, works really well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Discrete action spaces only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because we take the argmax across all possible actions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Deterministic policies only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we always pick the best action</a:t>
            </a:r>
          </a:p>
        </p:txBody>
      </p:sp>
    </p:spTree>
    <p:extLst>
      <p:ext uri="{BB962C8B-B14F-4D97-AF65-F5344CB8AC3E}">
        <p14:creationId xmlns:p14="http://schemas.microsoft.com/office/powerpoint/2010/main" val="2203098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326BB-16EF-4951-8B95-8B0F30B303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iid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36146-0308-4CE6-8497-A0CA951D68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Fundamental assumption in all statistical learning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Independent and identically distributed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In statistical learning one always assumes the training set is </a:t>
            </a:r>
            <a:r>
              <a:rPr lang="en-GB" b="1" dirty="0">
                <a:solidFill>
                  <a:srgbClr val="92D050"/>
                </a:solidFill>
              </a:rPr>
              <a:t>independently drawn </a:t>
            </a:r>
            <a:r>
              <a:rPr lang="en-GB" dirty="0"/>
              <a:t>from a </a:t>
            </a:r>
            <a:r>
              <a:rPr lang="en-GB" b="1" dirty="0">
                <a:solidFill>
                  <a:srgbClr val="92D050"/>
                </a:solidFill>
              </a:rPr>
              <a:t>fixed distribution</a:t>
            </a:r>
          </a:p>
          <a:p>
            <a:pPr lvl="0"/>
            <a:endParaRPr lang="en-GB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Problems with Q-Learning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Vanilla Q-Learning suffers from instability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Especially when combined with non-linear function approximators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Non </a:t>
            </a:r>
            <a:r>
              <a:rPr lang="en-GB" dirty="0" err="1">
                <a:latin typeface="Noto Sans CJK JP Light"/>
              </a:rPr>
              <a:t>iid</a:t>
            </a:r>
            <a:r>
              <a:rPr lang="en-GB" dirty="0">
                <a:latin typeface="Noto Sans CJK JP Light"/>
              </a:rPr>
              <a:t>!</a:t>
            </a:r>
          </a:p>
          <a:p>
            <a:pPr>
              <a:buNone/>
            </a:pPr>
            <a:br>
              <a:rPr lang="en-GB" dirty="0">
                <a:latin typeface="Noto Sans CJK JP Light"/>
              </a:rPr>
            </a:br>
            <a:r>
              <a:rPr lang="en-GB" dirty="0">
                <a:latin typeface="Noto Sans CJK JP Light"/>
              </a:rPr>
              <a:t>Two key techniques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1 – target network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2 – experience replay</a:t>
            </a:r>
          </a:p>
        </p:txBody>
      </p:sp>
    </p:spTree>
    <p:extLst>
      <p:ext uri="{BB962C8B-B14F-4D97-AF65-F5344CB8AC3E}">
        <p14:creationId xmlns:p14="http://schemas.microsoft.com/office/powerpoint/2010/main" val="1878860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Problems with Q-Learning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Vanilla Q-Learning suffers from instability when using neural networks to approximate value functions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Correlations in the data (sequences of (</a:t>
            </a:r>
            <a:r>
              <a:rPr lang="en-GB" dirty="0" err="1">
                <a:latin typeface="Noto Sans CJK JP Light"/>
              </a:rPr>
              <a:t>s,a,r,s</a:t>
            </a:r>
            <a:r>
              <a:rPr lang="en-GB" dirty="0">
                <a:latin typeface="Noto Sans CJK JP Light"/>
              </a:rPr>
              <a:t>’)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Small updates to Q may change the policy drastically – which changes the distribution of our data (sequences)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Correlation between the target and the network during training (Q – r + y*Q(</a:t>
            </a:r>
            <a:r>
              <a:rPr lang="en-GB" dirty="0" err="1">
                <a:latin typeface="Noto Sans CJK JP Light"/>
              </a:rPr>
              <a:t>s’,a</a:t>
            </a:r>
            <a:r>
              <a:rPr lang="en-GB" dirty="0">
                <a:latin typeface="Noto Sans CJK JP Light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55475992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Experience replay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/>
              <a:t>memory of last 1 million frames</a:t>
            </a:r>
          </a:p>
          <a:p>
            <a:r>
              <a:rPr lang="en-US" dirty="0"/>
              <a:t>network trained using batches of 32-64 random samples</a:t>
            </a:r>
          </a:p>
          <a:p>
            <a:r>
              <a:rPr lang="en-US" dirty="0"/>
              <a:t>averaging of behavior distribution</a:t>
            </a:r>
          </a:p>
          <a:p>
            <a:r>
              <a:rPr lang="en-US" dirty="0"/>
              <a:t>data efficiency (reuse experience multiple times)</a:t>
            </a:r>
          </a:p>
          <a:p>
            <a:r>
              <a:rPr lang="en-US" dirty="0"/>
              <a:t>avoids the correlation of s to s’ (within trajectory)</a:t>
            </a:r>
          </a:p>
          <a:p>
            <a:r>
              <a:rPr lang="en-US" dirty="0"/>
              <a:t>allows seeding with human expert experience</a:t>
            </a:r>
          </a:p>
          <a:p>
            <a:endParaRPr lang="en-US" dirty="0">
              <a:latin typeface="Noto Sans CJK JP Light"/>
            </a:endParaRPr>
          </a:p>
          <a:p>
            <a:r>
              <a:rPr lang="en-US" dirty="0">
                <a:latin typeface="Noto Sans CJK JP Light"/>
              </a:rPr>
              <a:t>Biologically inspired</a:t>
            </a:r>
            <a:endParaRPr lang="en-GB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15418075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Biological inspiration for experience replay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A8F8EE0-94C0-4107-8AD6-8EFA9F3ACE22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Hippocampus may support an experience replay process in the brain</a:t>
            </a:r>
          </a:p>
          <a:p>
            <a:pPr>
              <a:buNone/>
            </a:pPr>
            <a:endParaRPr lang="en-US" dirty="0">
              <a:solidFill>
                <a:sysClr val="windowText" lastClr="000000"/>
              </a:solidFill>
              <a:latin typeface="Noto Sans CJK JP Light"/>
            </a:endParaRP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Time compressed reactivation of recently experienced trajectories during offline periods</a:t>
            </a:r>
          </a:p>
          <a:p>
            <a:pPr>
              <a:buNone/>
            </a:pPr>
            <a:endParaRPr lang="en-US" dirty="0">
              <a:solidFill>
                <a:sysClr val="windowText" lastClr="000000"/>
              </a:solidFill>
              <a:latin typeface="Noto Sans CJK JP Light"/>
            </a:endParaRP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Provides a mechanism where value functions can be efficiently updated through interactions with the basal ganglia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124A93-5DCD-4014-9282-BA05C50780F3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et. al (2015)</a:t>
            </a:r>
          </a:p>
        </p:txBody>
      </p:sp>
    </p:spTree>
    <p:extLst>
      <p:ext uri="{BB962C8B-B14F-4D97-AF65-F5344CB8AC3E}">
        <p14:creationId xmlns:p14="http://schemas.microsoft.com/office/powerpoint/2010/main" val="222751985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Can prioritize training on experiences with high Temporal Difference error (TD error)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Can use a balance between greedy replay (on TD error) and uniform random (like vanilla experience replay)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87DD4-9658-4BCB-A82A-C51605D85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00" y="140655"/>
            <a:ext cx="9213169" cy="320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0182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Target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Identical Q-network with frozen weights – used to create target</a:t>
            </a:r>
          </a:p>
          <a:p>
            <a:pPr>
              <a:buNone/>
            </a:pPr>
            <a:r>
              <a:rPr lang="en-US" dirty="0"/>
              <a:t>Every t steps (10,000 – 100,000), parameters from main Q copied to target</a:t>
            </a:r>
          </a:p>
          <a:p>
            <a:pPr>
              <a:buNone/>
            </a:pPr>
            <a:r>
              <a:rPr lang="en-US" dirty="0"/>
              <a:t>More stable training – no longer bootstrapping from the same function, but from an old &amp; fixed version of Q(</a:t>
            </a:r>
            <a:r>
              <a:rPr lang="en-US" dirty="0" err="1"/>
              <a:t>s,a</a:t>
            </a:r>
            <a:r>
              <a:rPr lang="en-US" dirty="0"/>
              <a:t>)</a:t>
            </a:r>
          </a:p>
          <a:p>
            <a:endParaRPr lang="en-US" dirty="0"/>
          </a:p>
          <a:p>
            <a:pPr>
              <a:buNone/>
            </a:pPr>
            <a:r>
              <a:rPr lang="en-US" dirty="0"/>
              <a:t>Reduces the correlation between Q and the target</a:t>
            </a:r>
          </a:p>
        </p:txBody>
      </p:sp>
    </p:spTree>
    <p:extLst>
      <p:ext uri="{BB962C8B-B14F-4D97-AF65-F5344CB8AC3E}">
        <p14:creationId xmlns:p14="http://schemas.microsoft.com/office/powerpoint/2010/main" val="277086371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F657523-B3FB-45B2-A17E-C05F40C38EBD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ysClr val="windowText" lastClr="000000"/>
                </a:solidFill>
              </a:rPr>
              <a:t>Loss function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2684987-CFB7-4C7C-85F9-145CD0839540}"/>
                  </a:ext>
                </a:extLst>
              </p:cNvPr>
              <p:cNvSpPr/>
              <p:nvPr/>
            </p:nvSpPr>
            <p:spPr>
              <a:xfrm>
                <a:off x="401164" y="2492886"/>
                <a:ext cx="9277309" cy="804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26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)~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func>
                                <m:func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2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sSubSup>
                                    <m:sSubSup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bSup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GB" sz="2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GB" sz="2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2684987-CFB7-4C7C-85F9-145CD08395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64" y="2492886"/>
                <a:ext cx="9277309" cy="8044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905940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7C4E0F-AE14-4B9F-BB29-75BF6AC82FFF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DQN Algorithm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B9CDFE-88B6-4265-8DEE-B6AAE6B68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528" y="1423987"/>
            <a:ext cx="6754582" cy="545320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540C84C-E5DB-410E-940A-4C2B2FC70D7C}"/>
              </a:ext>
            </a:extLst>
          </p:cNvPr>
          <p:cNvSpPr/>
          <p:nvPr/>
        </p:nvSpPr>
        <p:spPr>
          <a:xfrm>
            <a:off x="2105024" y="3224213"/>
            <a:ext cx="3838575" cy="561975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76B4D-B6F0-461F-9DC3-C5F25FF6DE3F}"/>
              </a:ext>
            </a:extLst>
          </p:cNvPr>
          <p:cNvSpPr txBox="1"/>
          <p:nvPr/>
        </p:nvSpPr>
        <p:spPr>
          <a:xfrm>
            <a:off x="6000750" y="32766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chemeClr val="accent6"/>
                </a:solidFill>
              </a:rPr>
              <a:t>ε</a:t>
            </a:r>
            <a:r>
              <a:rPr lang="en-GB" b="1" dirty="0">
                <a:solidFill>
                  <a:schemeClr val="accent6"/>
                </a:solidFill>
              </a:rPr>
              <a:t>-greedy action selection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38C4325-AC88-44AD-8B1A-B5B5B672BD3D}"/>
              </a:ext>
            </a:extLst>
          </p:cNvPr>
          <p:cNvSpPr/>
          <p:nvPr/>
        </p:nvSpPr>
        <p:spPr>
          <a:xfrm>
            <a:off x="2110064" y="4498208"/>
            <a:ext cx="5543274" cy="369333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846017-1FA1-4AF4-AB70-520F0D334E01}"/>
              </a:ext>
            </a:extLst>
          </p:cNvPr>
          <p:cNvSpPr txBox="1"/>
          <p:nvPr/>
        </p:nvSpPr>
        <p:spPr>
          <a:xfrm>
            <a:off x="7696478" y="4498208"/>
            <a:ext cx="2961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experience replay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F4177A6-C127-4331-9DB4-5D0FD9A9B52B}"/>
              </a:ext>
            </a:extLst>
          </p:cNvPr>
          <p:cNvSpPr/>
          <p:nvPr/>
        </p:nvSpPr>
        <p:spPr>
          <a:xfrm>
            <a:off x="2205037" y="6081713"/>
            <a:ext cx="2214563" cy="304800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79CA57-524C-46AD-BD6F-96CB9FD93F9C}"/>
              </a:ext>
            </a:extLst>
          </p:cNvPr>
          <p:cNvSpPr txBox="1"/>
          <p:nvPr/>
        </p:nvSpPr>
        <p:spPr>
          <a:xfrm>
            <a:off x="4401644" y="6049447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target network update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C2D79E7-076A-4754-A534-CF6AE42900AB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et. al (2015)</a:t>
            </a:r>
          </a:p>
        </p:txBody>
      </p:sp>
    </p:spTree>
    <p:extLst>
      <p:ext uri="{BB962C8B-B14F-4D97-AF65-F5344CB8AC3E}">
        <p14:creationId xmlns:p14="http://schemas.microsoft.com/office/powerpoint/2010/main" val="52597205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881D41-6764-4363-B502-2D80B1B5C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1787113"/>
            <a:ext cx="10080625" cy="506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7254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E6B362-7451-4DAF-BD4F-D7EB46113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056" y="380246"/>
            <a:ext cx="7101288" cy="689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5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8BC94-BC9E-45B7-B44A-A2C67E7021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two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C92BC-BAC0-4E07-A101-C79B21ECA1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None/>
            </a:pPr>
            <a:r>
              <a:rPr lang="en-GB" b="1" dirty="0">
                <a:solidFill>
                  <a:srgbClr val="92D050"/>
                </a:solidFill>
              </a:rPr>
              <a:t>introduction to reinforcement learning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176504131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 –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68157758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motivations &amp; introduction </a:t>
            </a:r>
          </a:p>
        </p:txBody>
      </p:sp>
    </p:spTree>
    <p:extLst>
      <p:ext uri="{BB962C8B-B14F-4D97-AF65-F5344CB8AC3E}">
        <p14:creationId xmlns:p14="http://schemas.microsoft.com/office/powerpoint/2010/main" val="423356257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3F77F-E00D-4194-AB31-D5D69967025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4536000" cy="5184000"/>
          </a:xfrm>
        </p:spPr>
        <p:txBody>
          <a:bodyPr/>
          <a:lstStyle/>
          <a:p>
            <a:pPr lvl="0" algn="ctr"/>
            <a:r>
              <a:rPr lang="en-GB" dirty="0"/>
              <a:t>Value functions</a:t>
            </a:r>
          </a:p>
          <a:p>
            <a:pPr lvl="0" algn="ctr"/>
            <a:r>
              <a:rPr lang="en-GB" sz="2000" dirty="0"/>
              <a:t>Parameterize a value function</a:t>
            </a:r>
          </a:p>
          <a:p>
            <a:pPr lvl="0" algn="ctr"/>
            <a:r>
              <a:rPr lang="en-GB" sz="2000" dirty="0"/>
              <a:t>V</a:t>
            </a:r>
            <a:r>
              <a:rPr lang="en-GB" sz="2000" baseline="-33000" dirty="0"/>
              <a:t>π</a:t>
            </a:r>
            <a:r>
              <a:rPr lang="en-GB" sz="2000" dirty="0"/>
              <a:t>(s, θ)</a:t>
            </a:r>
          </a:p>
          <a:p>
            <a:pPr lvl="0" algn="ctr"/>
            <a:r>
              <a:rPr lang="en-GB" sz="2000" dirty="0"/>
              <a:t>Q</a:t>
            </a:r>
            <a:r>
              <a:rPr lang="en-GB" sz="2000" baseline="-33000" dirty="0"/>
              <a:t>π</a:t>
            </a:r>
            <a:r>
              <a:rPr lang="en-GB" sz="2000" dirty="0"/>
              <a:t>(s, a, θ)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F628F0-7D8F-4A32-92A4-1BEECA3398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0" y="2015999"/>
            <a:ext cx="4536000" cy="5184000"/>
          </a:xfrm>
        </p:spPr>
        <p:txBody>
          <a:bodyPr/>
          <a:lstStyle/>
          <a:p>
            <a:pPr lvl="0" algn="ctr"/>
            <a:r>
              <a:rPr lang="en-GB" b="1" dirty="0">
                <a:solidFill>
                  <a:schemeClr val="accent6"/>
                </a:solidFill>
              </a:rPr>
              <a:t>Policy gradients</a:t>
            </a:r>
          </a:p>
          <a:p>
            <a:pPr lvl="0" algn="ctr"/>
            <a:r>
              <a:rPr lang="en-GB" sz="2000" dirty="0"/>
              <a:t>Parameterize a policy</a:t>
            </a:r>
          </a:p>
          <a:p>
            <a:pPr lvl="0" algn="ctr"/>
            <a:r>
              <a:rPr lang="en-GB" sz="2000" dirty="0"/>
              <a:t>π(s, θ)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BF3C05-7E84-4944-8998-8EBE99E6CA2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4000" y="5040000"/>
            <a:ext cx="8712000" cy="2160000"/>
          </a:xfrm>
        </p:spPr>
        <p:txBody>
          <a:bodyPr/>
          <a:lstStyle/>
          <a:p>
            <a:pPr lvl="0" algn="ctr"/>
            <a:r>
              <a:rPr lang="en-GB"/>
              <a:t>Actor-Critic</a:t>
            </a:r>
          </a:p>
          <a:p>
            <a:pPr lvl="0" algn="ctr"/>
            <a:r>
              <a:rPr lang="en-GB" sz="2000"/>
              <a:t>Parameterize both a value function &amp; policy</a:t>
            </a: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85120022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Play </a:t>
            </a:r>
            <a:r>
              <a:rPr lang="en-GB" dirty="0" err="1">
                <a:latin typeface="Noto Sans CJK JP Light"/>
              </a:rPr>
              <a:t>schulman</a:t>
            </a:r>
            <a:r>
              <a:rPr lang="en-GB" dirty="0">
                <a:latin typeface="Noto Sans CJK JP Light"/>
              </a:rPr>
              <a:t> video!</a:t>
            </a:r>
          </a:p>
        </p:txBody>
      </p:sp>
    </p:spTree>
    <p:extLst>
      <p:ext uri="{BB962C8B-B14F-4D97-AF65-F5344CB8AC3E}">
        <p14:creationId xmlns:p14="http://schemas.microsoft.com/office/powerpoint/2010/main" val="104209247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Value function methods generate a policy from the value function (</a:t>
            </a:r>
            <a:r>
              <a:rPr lang="en-GB" dirty="0" err="1">
                <a:latin typeface="Noto Sans CJK JP Light"/>
              </a:rPr>
              <a:t>ie</a:t>
            </a:r>
            <a:r>
              <a:rPr lang="en-GB" dirty="0">
                <a:latin typeface="Noto Sans CJK JP Light"/>
              </a:rPr>
              <a:t> the argmax across all actions)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limited to deterministic policies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Policy gradient methods </a:t>
            </a:r>
            <a:r>
              <a:rPr lang="en-GB" b="1" dirty="0">
                <a:solidFill>
                  <a:schemeClr val="accent6"/>
                </a:solidFill>
              </a:rPr>
              <a:t>parameterize a policy directly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 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We then change our parameters (weights) along the gradient that maximizes future expected discounted return</a:t>
            </a:r>
          </a:p>
        </p:txBody>
      </p:sp>
    </p:spTree>
    <p:extLst>
      <p:ext uri="{BB962C8B-B14F-4D97-AF65-F5344CB8AC3E}">
        <p14:creationId xmlns:p14="http://schemas.microsoft.com/office/powerpoint/2010/main" val="398218982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Diagram of the </a:t>
            </a:r>
            <a:r>
              <a:rPr lang="en-GB" dirty="0" err="1">
                <a:latin typeface="Noto Sans CJK JP Light"/>
              </a:rPr>
              <a:t>parameteriziation</a:t>
            </a:r>
            <a:endParaRPr lang="en-GB" dirty="0">
              <a:latin typeface="Noto Sans CJK JP Light"/>
            </a:endParaRP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 err="1">
                <a:latin typeface="Noto Sans CJK JP Light"/>
              </a:rPr>
              <a:t>Ie</a:t>
            </a:r>
            <a:r>
              <a:rPr lang="en-GB" dirty="0">
                <a:latin typeface="Noto Sans CJK JP Light"/>
              </a:rPr>
              <a:t> a = pi(s, weights etc)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Show network structure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S -&gt;network-&gt; action or distribution over actions etc</a:t>
            </a:r>
          </a:p>
        </p:txBody>
      </p:sp>
    </p:spTree>
    <p:extLst>
      <p:ext uri="{BB962C8B-B14F-4D97-AF65-F5344CB8AC3E}">
        <p14:creationId xmlns:p14="http://schemas.microsoft.com/office/powerpoint/2010/main" val="24326339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Policy gradients = an optimization problem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1 – pick (any) policy quality measure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i.e. average reward per step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2 – pick an optimization algorithm</a:t>
            </a:r>
          </a:p>
          <a:p>
            <a:pPr>
              <a:buNone/>
            </a:pPr>
            <a:r>
              <a:rPr lang="en-GB" sz="2800" dirty="0" err="1">
                <a:latin typeface="Noto Sans CJK JP Light"/>
              </a:rPr>
              <a:t>ie</a:t>
            </a:r>
            <a:r>
              <a:rPr lang="en-GB" sz="2800" dirty="0">
                <a:latin typeface="Noto Sans CJK JP Light"/>
              </a:rPr>
              <a:t> gradient descent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change weights to maximize policy quality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C759A2-073A-4B9E-ACC8-DD2DCA4F5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449" y="3456264"/>
            <a:ext cx="2887115" cy="28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24359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for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Stochastic policies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High dimensional or continuous spaces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Optimize what we care about (future discounted reward)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More stable convergence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98604352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 - stochastic policies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479722"/>
            <a:ext cx="9071640" cy="2567030"/>
          </a:xfrm>
        </p:spPr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Deterministic policy (i.e. always rock) is easily exploited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Stochastic policy also helps with exploration &amp; non-stationary environments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CD65F-69A6-48CF-B71D-E68123F05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769" y="1973938"/>
            <a:ext cx="38481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45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33643-1C23-42D6-8E63-3B1AC043BB2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Machine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7465C5-3E10-4941-B41F-6F8F51E4A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0050"/>
            <a:ext cx="10080625" cy="4343626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 – curse of dimensionality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Q-Learning requires a discrete action space to argmax across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Policies can parametrize an action directly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Q-Learning suffers from the curse of dimensionality in high dimensional or continuous spaces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we take the argmax of </a:t>
            </a:r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Q(</a:t>
            </a:r>
            <a:r>
              <a:rPr lang="en-GB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s,a</a:t>
            </a:r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en-GB" sz="2800" dirty="0">
                <a:latin typeface="Noto Sans CJK JP Light"/>
              </a:rPr>
              <a:t> across all possible actions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if we have a lot of possible actions = lots of computation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38508227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– stability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Q-Learning is aggressive &amp; unstable (because of the max)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Using a gradient based method allows us to slowly change parameters in the direction of more return </a:t>
            </a:r>
          </a:p>
        </p:txBody>
      </p:sp>
    </p:spTree>
    <p:extLst>
      <p:ext uri="{BB962C8B-B14F-4D97-AF65-F5344CB8AC3E}">
        <p14:creationId xmlns:p14="http://schemas.microsoft.com/office/powerpoint/2010/main" val="271675907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– optimize return directly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Value function methods optimize the accuracy of the value function in predicting future discounted return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this can be quite a complex problem to solve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can be simpler to just learn which action is correct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Policy methods optimize what we care about directly   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changing weights according to the gradient that maximizes  future reward</a:t>
            </a:r>
          </a:p>
        </p:txBody>
      </p:sp>
    </p:spTree>
    <p:extLst>
      <p:ext uri="{BB962C8B-B14F-4D97-AF65-F5344CB8AC3E}">
        <p14:creationId xmlns:p14="http://schemas.microsoft.com/office/powerpoint/2010/main" val="339669291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for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C37A5D-C087-4B1A-BECB-504025315C01}"/>
              </a:ext>
            </a:extLst>
          </p:cNvPr>
          <p:cNvGrpSpPr/>
          <p:nvPr/>
        </p:nvGrpSpPr>
        <p:grpSpPr>
          <a:xfrm>
            <a:off x="65808" y="1563480"/>
            <a:ext cx="5816184" cy="4474154"/>
            <a:chOff x="201994" y="1563480"/>
            <a:chExt cx="7331321" cy="55244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C8EBE6F-6D87-4FDE-894F-25002BBFB81F}"/>
                </a:ext>
              </a:extLst>
            </p:cNvPr>
            <p:cNvGrpSpPr/>
            <p:nvPr/>
          </p:nvGrpSpPr>
          <p:grpSpPr>
            <a:xfrm>
              <a:off x="201994" y="1563480"/>
              <a:ext cx="7331321" cy="5524480"/>
              <a:chOff x="411718" y="1728131"/>
              <a:chExt cx="7331321" cy="552448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B0751C8-B027-4FEF-B489-78A1F67F4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718" y="1728131"/>
                <a:ext cx="7331321" cy="5524480"/>
              </a:xfrm>
              <a:prstGeom prst="rect">
                <a:avLst/>
              </a:prstGeom>
            </p:spPr>
          </p:pic>
          <p:pic>
            <p:nvPicPr>
              <p:cNvPr id="8" name="Picture 2" descr="https://upload.wikimedia.org/wikipedia/commons/thumb/f/f6/HAL9000.svg/1200px-HAL9000.svg.png">
                <a:extLst>
                  <a:ext uri="{FF2B5EF4-FFF2-40B4-BE49-F238E27FC236}">
                    <a16:creationId xmlns:a16="http://schemas.microsoft.com/office/drawing/2014/main" id="{96F21FE8-AC29-46FD-8959-9DCC778393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54145" y="4792309"/>
                <a:ext cx="401671" cy="401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301BFCD3-489A-4E21-94B7-E65F261AEF9B}"/>
                </a:ext>
              </a:extLst>
            </p:cNvPr>
            <p:cNvSpPr/>
            <p:nvPr/>
          </p:nvSpPr>
          <p:spPr>
            <a:xfrm flipH="1">
              <a:off x="6090406" y="5029329"/>
              <a:ext cx="1040235" cy="1530862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8E3F8BDD-4AE5-4F81-9D35-AE72540306FC}"/>
                </a:ext>
              </a:extLst>
            </p:cNvPr>
            <p:cNvSpPr/>
            <p:nvPr/>
          </p:nvSpPr>
          <p:spPr>
            <a:xfrm flipH="1" flipV="1">
              <a:off x="4345497" y="5444455"/>
              <a:ext cx="1744909" cy="1115736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triangl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71DA61A2-FD7D-4887-9F0E-1D278B76A1C9}"/>
                </a:ext>
              </a:extLst>
            </p:cNvPr>
            <p:cNvSpPr/>
            <p:nvPr/>
          </p:nvSpPr>
          <p:spPr>
            <a:xfrm flipH="1" flipV="1">
              <a:off x="3011646" y="1978604"/>
              <a:ext cx="4032773" cy="2703765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Straight Connector 12">
              <a:extLst>
                <a:ext uri="{FF2B5EF4-FFF2-40B4-BE49-F238E27FC236}">
                  <a16:creationId xmlns:a16="http://schemas.microsoft.com/office/drawing/2014/main" id="{0FB63945-393D-4439-B8C6-698E67C0226F}"/>
                </a:ext>
              </a:extLst>
            </p:cNvPr>
            <p:cNvSpPr/>
            <p:nvPr/>
          </p:nvSpPr>
          <p:spPr>
            <a:xfrm flipV="1">
              <a:off x="1862356" y="1978604"/>
              <a:ext cx="1149292" cy="1813219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25065167-5FFC-4219-96B9-A01F1F159460}"/>
                </a:ext>
              </a:extLst>
            </p:cNvPr>
            <p:cNvSpPr/>
            <p:nvPr/>
          </p:nvSpPr>
          <p:spPr>
            <a:xfrm flipH="1" flipV="1">
              <a:off x="1862355" y="3791822"/>
              <a:ext cx="2348917" cy="1560354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type="triangle"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0A1CAE8-833E-4645-BEE2-DC3FE637CA2D}"/>
              </a:ext>
            </a:extLst>
          </p:cNvPr>
          <p:cNvSpPr txBox="1">
            <a:spLocks/>
          </p:cNvSpPr>
          <p:nvPr/>
        </p:nvSpPr>
        <p:spPr>
          <a:xfrm>
            <a:off x="6070059" y="1769040"/>
            <a:ext cx="3505579" cy="5572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Q(s, a</a:t>
            </a:r>
            <a:r>
              <a:rPr lang="en-US" sz="2800" baseline="-250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28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 = 10 min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Q(s, a2) = 5 min</a:t>
            </a:r>
          </a:p>
          <a:p>
            <a:pPr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       -&gt; a</a:t>
            </a:r>
            <a:r>
              <a:rPr lang="en-US" sz="2800" baseline="-250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2800" dirty="0">
              <a:solidFill>
                <a:sysClr val="windowText" lastClr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Vs</a:t>
            </a:r>
          </a:p>
          <a:p>
            <a:pPr>
              <a:buFont typeface="StarSymbol"/>
              <a:buNone/>
            </a:pPr>
            <a:endParaRPr lang="en-US" sz="2800" dirty="0">
              <a:solidFill>
                <a:sysClr val="windowText" lastClr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π(s) -&gt; a</a:t>
            </a:r>
            <a:r>
              <a:rPr lang="en-US" sz="2800" baseline="-250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A28184C-43E7-4C89-9B2E-39317FECAB45}"/>
              </a:ext>
            </a:extLst>
          </p:cNvPr>
          <p:cNvSpPr txBox="1">
            <a:spLocks/>
          </p:cNvSpPr>
          <p:nvPr/>
        </p:nvSpPr>
        <p:spPr>
          <a:xfrm>
            <a:off x="503999" y="6243194"/>
            <a:ext cx="9071640" cy="109794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Often the a policy can be more compact &amp; simpler than using a value function</a:t>
            </a:r>
          </a:p>
        </p:txBody>
      </p:sp>
    </p:spTree>
    <p:extLst>
      <p:ext uri="{BB962C8B-B14F-4D97-AF65-F5344CB8AC3E}">
        <p14:creationId xmlns:p14="http://schemas.microsoft.com/office/powerpoint/2010/main" val="10652339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Motivations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Stochastic policies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High dimensional or continuous spaces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Optimize what we care about (future discounted reward)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More stable convergence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Exploration for free</a:t>
            </a:r>
          </a:p>
          <a:p>
            <a:pPr>
              <a:buNone/>
            </a:pPr>
            <a:r>
              <a:rPr lang="en-GB" sz="2800" b="1" dirty="0">
                <a:solidFill>
                  <a:schemeClr val="accent2"/>
                </a:solidFill>
                <a:latin typeface="Noto Sans CJK JP Light"/>
              </a:rPr>
              <a:t>Drawbacks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Almost always converge to local optimum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Sample efficiency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54976566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Parameterizing policies - discrete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1108384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The type of policy you parameterize depends on the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action space</a:t>
            </a: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5BB4CC-225D-43B9-AE3F-46F08B6C8963}"/>
              </a:ext>
            </a:extLst>
          </p:cNvPr>
          <p:cNvSpPr/>
          <p:nvPr/>
        </p:nvSpPr>
        <p:spPr>
          <a:xfrm>
            <a:off x="3874992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8FB44E-386B-4663-A72E-F78F5B72CBDE}"/>
              </a:ext>
            </a:extLst>
          </p:cNvPr>
          <p:cNvSpPr/>
          <p:nvPr/>
        </p:nvSpPr>
        <p:spPr>
          <a:xfrm>
            <a:off x="4656566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616B7A-77D8-4E38-8847-637E99A1E9C6}"/>
              </a:ext>
            </a:extLst>
          </p:cNvPr>
          <p:cNvSpPr/>
          <p:nvPr/>
        </p:nvSpPr>
        <p:spPr>
          <a:xfrm>
            <a:off x="5438140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DF81EA-CF3D-4262-8A05-ACD826066EDC}"/>
              </a:ext>
            </a:extLst>
          </p:cNvPr>
          <p:cNvSpPr/>
          <p:nvPr/>
        </p:nvSpPr>
        <p:spPr>
          <a:xfrm>
            <a:off x="3874992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5AEBF7-F125-4230-A67B-516D9B18EC4B}"/>
              </a:ext>
            </a:extLst>
          </p:cNvPr>
          <p:cNvSpPr/>
          <p:nvPr/>
        </p:nvSpPr>
        <p:spPr>
          <a:xfrm>
            <a:off x="4656566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5CAE1F-75A8-4FE0-A0EB-E31D81BB8B90}"/>
              </a:ext>
            </a:extLst>
          </p:cNvPr>
          <p:cNvSpPr/>
          <p:nvPr/>
        </p:nvSpPr>
        <p:spPr>
          <a:xfrm>
            <a:off x="5438140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029F134-8D29-4FE5-92E9-B06FC60302F1}"/>
              </a:ext>
            </a:extLst>
          </p:cNvPr>
          <p:cNvSpPr txBox="1">
            <a:spLocks/>
          </p:cNvSpPr>
          <p:nvPr/>
        </p:nvSpPr>
        <p:spPr>
          <a:xfrm>
            <a:off x="4393526" y="4261089"/>
            <a:ext cx="979086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[state]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13972D-370D-4970-BBBD-D915D70E5746}"/>
              </a:ext>
            </a:extLst>
          </p:cNvPr>
          <p:cNvCxnSpPr>
            <a:endCxn id="4" idx="0"/>
          </p:cNvCxnSpPr>
          <p:nvPr/>
        </p:nvCxnSpPr>
        <p:spPr>
          <a:xfrm flipH="1">
            <a:off x="4101495" y="469391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7442A2-1B96-48CC-AE2C-C10D98AADC4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883069" y="4693913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E6E65-7DFF-4ED9-986D-7F08A1C6C1A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883069" y="469391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43EA43-61B4-449F-B32F-A4D06B6FA35B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4101495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6404DE-738A-40E8-A86E-E7F0C1A5A8F0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4101495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A8CEF5-92E3-49AF-B6B4-2B6E2671D4AE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4101495" y="547828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399F9B-7D35-4E0E-9F3B-6D4D72E6A3ED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4883069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725DB2-F301-4DEC-942F-FE856D37AEC3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4101495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E9D336-8555-459E-A5E2-0C408AA0008B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4883069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E25D33-F634-4B51-A22B-BA05479C88E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4101495" y="547828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5FC122-73D4-49D0-9124-6FD2A2751E7C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 flipH="1">
            <a:off x="4883069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925587-E1B0-4888-BE90-9AC72AE87008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5664643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2E5346C-2F63-41C0-9DD5-E783A4562930}"/>
              </a:ext>
            </a:extLst>
          </p:cNvPr>
          <p:cNvSpPr txBox="1">
            <a:spLocks/>
          </p:cNvSpPr>
          <p:nvPr/>
        </p:nvSpPr>
        <p:spPr>
          <a:xfrm>
            <a:off x="3819742" y="6614991"/>
            <a:ext cx="2117007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[probabilities]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AD91F4B-FE47-4079-98D7-79D28AB83BCA}"/>
              </a:ext>
            </a:extLst>
          </p:cNvPr>
          <p:cNvSpPr txBox="1">
            <a:spLocks/>
          </p:cNvSpPr>
          <p:nvPr/>
        </p:nvSpPr>
        <p:spPr>
          <a:xfrm>
            <a:off x="2733627" y="3082984"/>
            <a:ext cx="432666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tx1"/>
                </a:solidFill>
                <a:latin typeface="Noto Sans CJK JP Light"/>
              </a:rPr>
              <a:t>Discrete action space</a:t>
            </a:r>
          </a:p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accent6"/>
                </a:solidFill>
                <a:latin typeface="Noto Sans CJK JP Light"/>
              </a:rPr>
              <a:t>output layer = </a:t>
            </a:r>
            <a:r>
              <a:rPr lang="en-US" sz="2800" b="1" dirty="0" err="1">
                <a:solidFill>
                  <a:schemeClr val="accent6"/>
                </a:solidFill>
                <a:latin typeface="Noto Sans CJK JP Light"/>
              </a:rPr>
              <a:t>softmax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524DD06-7233-48FD-B3E6-F744773B358E}"/>
              </a:ext>
            </a:extLst>
          </p:cNvPr>
          <p:cNvCxnSpPr>
            <a:cxnSpLocks/>
            <a:stCxn id="7" idx="4"/>
            <a:endCxn id="47" idx="0"/>
          </p:cNvCxnSpPr>
          <p:nvPr/>
        </p:nvCxnSpPr>
        <p:spPr>
          <a:xfrm>
            <a:off x="4101495" y="6262655"/>
            <a:ext cx="776751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A1A4EE0-0B45-43FE-9BB3-AC3298180FD9}"/>
              </a:ext>
            </a:extLst>
          </p:cNvPr>
          <p:cNvCxnSpPr>
            <a:cxnSpLocks/>
            <a:stCxn id="8" idx="4"/>
            <a:endCxn id="47" idx="0"/>
          </p:cNvCxnSpPr>
          <p:nvPr/>
        </p:nvCxnSpPr>
        <p:spPr>
          <a:xfrm flipH="1">
            <a:off x="4878246" y="6262655"/>
            <a:ext cx="4823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B5BA77E-ECF8-4683-8503-7ADDA1C61820}"/>
              </a:ext>
            </a:extLst>
          </p:cNvPr>
          <p:cNvCxnSpPr>
            <a:cxnSpLocks/>
            <a:stCxn id="9" idx="4"/>
            <a:endCxn id="47" idx="0"/>
          </p:cNvCxnSpPr>
          <p:nvPr/>
        </p:nvCxnSpPr>
        <p:spPr>
          <a:xfrm flipH="1">
            <a:off x="4878246" y="6262655"/>
            <a:ext cx="786397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23471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Parameterizing policies - continuous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1108384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The type of policy you parameterize depends on the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action space</a:t>
            </a: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5BB4CC-225D-43B9-AE3F-46F08B6C8963}"/>
              </a:ext>
            </a:extLst>
          </p:cNvPr>
          <p:cNvSpPr/>
          <p:nvPr/>
        </p:nvSpPr>
        <p:spPr>
          <a:xfrm>
            <a:off x="1645364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8FB44E-386B-4663-A72E-F78F5B72CBDE}"/>
              </a:ext>
            </a:extLst>
          </p:cNvPr>
          <p:cNvSpPr/>
          <p:nvPr/>
        </p:nvSpPr>
        <p:spPr>
          <a:xfrm>
            <a:off x="2426938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616B7A-77D8-4E38-8847-637E99A1E9C6}"/>
              </a:ext>
            </a:extLst>
          </p:cNvPr>
          <p:cNvSpPr/>
          <p:nvPr/>
        </p:nvSpPr>
        <p:spPr>
          <a:xfrm>
            <a:off x="3208512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DF81EA-CF3D-4262-8A05-ACD826066EDC}"/>
              </a:ext>
            </a:extLst>
          </p:cNvPr>
          <p:cNvSpPr/>
          <p:nvPr/>
        </p:nvSpPr>
        <p:spPr>
          <a:xfrm>
            <a:off x="1645364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5AEBF7-F125-4230-A67B-516D9B18EC4B}"/>
              </a:ext>
            </a:extLst>
          </p:cNvPr>
          <p:cNvSpPr/>
          <p:nvPr/>
        </p:nvSpPr>
        <p:spPr>
          <a:xfrm>
            <a:off x="2426938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5CAE1F-75A8-4FE0-A0EB-E31D81BB8B90}"/>
              </a:ext>
            </a:extLst>
          </p:cNvPr>
          <p:cNvSpPr/>
          <p:nvPr/>
        </p:nvSpPr>
        <p:spPr>
          <a:xfrm>
            <a:off x="3208512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029F134-8D29-4FE5-92E9-B06FC60302F1}"/>
              </a:ext>
            </a:extLst>
          </p:cNvPr>
          <p:cNvSpPr txBox="1">
            <a:spLocks/>
          </p:cNvSpPr>
          <p:nvPr/>
        </p:nvSpPr>
        <p:spPr>
          <a:xfrm>
            <a:off x="2163898" y="4344979"/>
            <a:ext cx="979086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[state]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13972D-370D-4970-BBBD-D915D70E5746}"/>
              </a:ext>
            </a:extLst>
          </p:cNvPr>
          <p:cNvCxnSpPr>
            <a:endCxn id="4" idx="0"/>
          </p:cNvCxnSpPr>
          <p:nvPr/>
        </p:nvCxnSpPr>
        <p:spPr>
          <a:xfrm flipH="1">
            <a:off x="1871867" y="477780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7442A2-1B96-48CC-AE2C-C10D98AADC4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653441" y="4777803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E6E65-7DFF-4ED9-986D-7F08A1C6C1A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653441" y="477780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43EA43-61B4-449F-B32F-A4D06B6FA35B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1871867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6404DE-738A-40E8-A86E-E7F0C1A5A8F0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1871867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A8CEF5-92E3-49AF-B6B4-2B6E2671D4AE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1871867" y="556217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399F9B-7D35-4E0E-9F3B-6D4D72E6A3ED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2653441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725DB2-F301-4DEC-942F-FE856D37AEC3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1871867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E9D336-8555-459E-A5E2-0C408AA0008B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2653441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E25D33-F634-4B51-A22B-BA05479C88E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1871867" y="556217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5FC122-73D4-49D0-9124-6FD2A2751E7C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 flipH="1">
            <a:off x="2653441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925587-E1B0-4888-BE90-9AC72AE87008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3435015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2E5346C-2F63-41C0-9DD5-E783A4562930}"/>
              </a:ext>
            </a:extLst>
          </p:cNvPr>
          <p:cNvSpPr txBox="1">
            <a:spLocks/>
          </p:cNvSpPr>
          <p:nvPr/>
        </p:nvSpPr>
        <p:spPr>
          <a:xfrm>
            <a:off x="1590114" y="6698881"/>
            <a:ext cx="2117007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[mean, </a:t>
            </a:r>
            <a:r>
              <a:rPr lang="en-US" sz="2800" dirty="0" err="1">
                <a:solidFill>
                  <a:sysClr val="windowText" lastClr="000000"/>
                </a:solidFill>
                <a:latin typeface="Noto Sans CJK JP Light"/>
              </a:rPr>
              <a:t>stdev</a:t>
            </a: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AD91F4B-FE47-4079-98D7-79D28AB83BCA}"/>
              </a:ext>
            </a:extLst>
          </p:cNvPr>
          <p:cNvSpPr txBox="1">
            <a:spLocks/>
          </p:cNvSpPr>
          <p:nvPr/>
        </p:nvSpPr>
        <p:spPr>
          <a:xfrm>
            <a:off x="503999" y="3166874"/>
            <a:ext cx="432666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tx1"/>
                </a:solidFill>
                <a:latin typeface="Noto Sans CJK JP Light"/>
              </a:rPr>
              <a:t>Continuous action space</a:t>
            </a:r>
          </a:p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accent6"/>
                </a:solidFill>
                <a:latin typeface="Noto Sans CJK JP Light"/>
              </a:rPr>
              <a:t>output layer = mean &amp; </a:t>
            </a:r>
            <a:r>
              <a:rPr lang="en-US" sz="2800" b="1" dirty="0" err="1">
                <a:solidFill>
                  <a:schemeClr val="accent6"/>
                </a:solidFill>
                <a:latin typeface="Noto Sans CJK JP Light"/>
              </a:rPr>
              <a:t>stdev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524DD06-7233-48FD-B3E6-F744773B358E}"/>
              </a:ext>
            </a:extLst>
          </p:cNvPr>
          <p:cNvCxnSpPr>
            <a:cxnSpLocks/>
            <a:stCxn id="7" idx="4"/>
            <a:endCxn id="47" idx="0"/>
          </p:cNvCxnSpPr>
          <p:nvPr/>
        </p:nvCxnSpPr>
        <p:spPr>
          <a:xfrm>
            <a:off x="1871867" y="6346545"/>
            <a:ext cx="776751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A1A4EE0-0B45-43FE-9BB3-AC3298180FD9}"/>
              </a:ext>
            </a:extLst>
          </p:cNvPr>
          <p:cNvCxnSpPr>
            <a:cxnSpLocks/>
            <a:stCxn id="8" idx="4"/>
            <a:endCxn id="47" idx="0"/>
          </p:cNvCxnSpPr>
          <p:nvPr/>
        </p:nvCxnSpPr>
        <p:spPr>
          <a:xfrm flipH="1">
            <a:off x="2648618" y="6346545"/>
            <a:ext cx="4823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B5BA77E-ECF8-4683-8503-7ADDA1C61820}"/>
              </a:ext>
            </a:extLst>
          </p:cNvPr>
          <p:cNvCxnSpPr>
            <a:cxnSpLocks/>
            <a:stCxn id="9" idx="4"/>
            <a:endCxn id="47" idx="0"/>
          </p:cNvCxnSpPr>
          <p:nvPr/>
        </p:nvCxnSpPr>
        <p:spPr>
          <a:xfrm flipH="1">
            <a:off x="2648618" y="6346545"/>
            <a:ext cx="786397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 result for gaussian distribution">
            <a:extLst>
              <a:ext uri="{FF2B5EF4-FFF2-40B4-BE49-F238E27FC236}">
                <a16:creationId xmlns:a16="http://schemas.microsoft.com/office/drawing/2014/main" id="{21FA240C-876F-47D3-A2DA-DE786A02C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091" y="4781457"/>
            <a:ext cx="2995504" cy="212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traight Connector 29">
            <a:extLst>
              <a:ext uri="{FF2B5EF4-FFF2-40B4-BE49-F238E27FC236}">
                <a16:creationId xmlns:a16="http://schemas.microsoft.com/office/drawing/2014/main" id="{57637DB1-B62C-42BE-B6E2-769120AA0360}"/>
              </a:ext>
            </a:extLst>
          </p:cNvPr>
          <p:cNvSpPr/>
          <p:nvPr/>
        </p:nvSpPr>
        <p:spPr>
          <a:xfrm flipV="1">
            <a:off x="3786721" y="5931017"/>
            <a:ext cx="1043940" cy="1040232"/>
          </a:xfrm>
          <a:prstGeom prst="line">
            <a:avLst/>
          </a:prstGeom>
          <a:noFill/>
          <a:ln w="635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1" name="Straight Connector 30">
            <a:extLst>
              <a:ext uri="{FF2B5EF4-FFF2-40B4-BE49-F238E27FC236}">
                <a16:creationId xmlns:a16="http://schemas.microsoft.com/office/drawing/2014/main" id="{2690CD87-380E-4B74-B32D-A71BC9D345F6}"/>
              </a:ext>
            </a:extLst>
          </p:cNvPr>
          <p:cNvSpPr/>
          <p:nvPr/>
        </p:nvSpPr>
        <p:spPr>
          <a:xfrm>
            <a:off x="6841712" y="5931017"/>
            <a:ext cx="1018773" cy="5748"/>
          </a:xfrm>
          <a:prstGeom prst="line">
            <a:avLst/>
          </a:prstGeom>
          <a:noFill/>
          <a:ln w="635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7EB4A32F-FCE6-436C-BD05-FB5C19FD9656}"/>
              </a:ext>
            </a:extLst>
          </p:cNvPr>
          <p:cNvSpPr txBox="1">
            <a:spLocks/>
          </p:cNvSpPr>
          <p:nvPr/>
        </p:nvSpPr>
        <p:spPr>
          <a:xfrm>
            <a:off x="7977930" y="5075881"/>
            <a:ext cx="199208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Sample an action from the distribution</a:t>
            </a:r>
            <a:endParaRPr lang="en-US" sz="2800" dirty="0">
              <a:solidFill>
                <a:schemeClr val="accent6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857072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Policy Gradient Theorem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6FBB88-451B-4147-A630-862158B25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17516"/>
            <a:ext cx="10080625" cy="432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08995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Policy gradient intuition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How probable was the action (for our current policy)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How good was that action (</a:t>
            </a:r>
            <a:r>
              <a:rPr lang="en-GB" dirty="0" err="1">
                <a:solidFill>
                  <a:schemeClr val="tx1"/>
                </a:solidFill>
                <a:latin typeface="Noto Sans CJK JP Light"/>
              </a:rPr>
              <a:t>ie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 the return)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Increase the probability for good paths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Decrease the probability of bad actions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Score </a:t>
            </a:r>
            <a:r>
              <a:rPr lang="en-GB" dirty="0" err="1">
                <a:solidFill>
                  <a:schemeClr val="tx1"/>
                </a:solidFill>
                <a:latin typeface="Noto Sans CJK JP Light"/>
              </a:rPr>
              <a:t>unfction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 method for estimating gradients of expectations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B5B839-CD52-4C9D-8102-047083BA6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887" y="3708847"/>
            <a:ext cx="394335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48251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Training a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Gradient descent on expected return of the policy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Log-likelihood ratio trick -&gt;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score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Our gradient depends on</a:t>
                </a: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 how likely an action was for that policy</a:t>
                </a: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 the magnitude of the return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190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1736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3F77F-E00D-4194-AB31-D5D69967025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4536000" cy="5184000"/>
          </a:xfrm>
        </p:spPr>
        <p:txBody>
          <a:bodyPr/>
          <a:lstStyle/>
          <a:p>
            <a:pPr lvl="0" algn="ctr"/>
            <a:r>
              <a:rPr lang="en-GB" dirty="0"/>
              <a:t>Value functions</a:t>
            </a:r>
          </a:p>
          <a:p>
            <a:pPr lvl="0" algn="ctr"/>
            <a:r>
              <a:rPr lang="en-GB" sz="2000" dirty="0"/>
              <a:t>Parameterize a value function</a:t>
            </a:r>
          </a:p>
          <a:p>
            <a:pPr lvl="0" algn="ctr"/>
            <a:r>
              <a:rPr lang="en-GB" sz="2000" dirty="0"/>
              <a:t>V</a:t>
            </a:r>
            <a:r>
              <a:rPr lang="en-GB" sz="2000" baseline="-33000" dirty="0"/>
              <a:t>π</a:t>
            </a:r>
            <a:r>
              <a:rPr lang="en-GB" sz="2000" dirty="0"/>
              <a:t>(s, θ)</a:t>
            </a:r>
          </a:p>
          <a:p>
            <a:pPr lvl="0" algn="ctr"/>
            <a:r>
              <a:rPr lang="en-GB" sz="2000" dirty="0"/>
              <a:t>Q</a:t>
            </a:r>
            <a:r>
              <a:rPr lang="en-GB" sz="2000" baseline="-33000" dirty="0"/>
              <a:t>π</a:t>
            </a:r>
            <a:r>
              <a:rPr lang="en-GB" sz="2000" dirty="0"/>
              <a:t>(s, a, θ)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F628F0-7D8F-4A32-92A4-1BEECA3398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0" y="2015999"/>
            <a:ext cx="4536000" cy="5184000"/>
          </a:xfrm>
        </p:spPr>
        <p:txBody>
          <a:bodyPr/>
          <a:lstStyle/>
          <a:p>
            <a:pPr lvl="0" algn="ctr"/>
            <a:r>
              <a:rPr lang="en-GB"/>
              <a:t>Policy gradients</a:t>
            </a:r>
          </a:p>
          <a:p>
            <a:pPr lvl="0" algn="ctr"/>
            <a:r>
              <a:rPr lang="en-GB" sz="2000"/>
              <a:t>Parameterize a policy</a:t>
            </a:r>
          </a:p>
          <a:p>
            <a:pPr lvl="0" algn="ctr"/>
            <a:r>
              <a:rPr lang="en-GB" sz="2000"/>
              <a:t>π(s, θ)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BF3C05-7E84-4944-8998-8EBE99E6CA2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4000" y="5040000"/>
            <a:ext cx="8712000" cy="2160000"/>
          </a:xfrm>
        </p:spPr>
        <p:txBody>
          <a:bodyPr/>
          <a:lstStyle/>
          <a:p>
            <a:pPr lvl="0" algn="ctr"/>
            <a:r>
              <a:rPr lang="en-GB"/>
              <a:t>Actor-Critic</a:t>
            </a:r>
          </a:p>
          <a:p>
            <a:pPr lvl="0" algn="ctr"/>
            <a:r>
              <a:rPr lang="en-GB" sz="2000"/>
              <a:t>Parameterize both a value function &amp; policy</a:t>
            </a: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Improving a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Score function constrains policy gradients to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on-policy learning only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need to calculate the log probability of an action for our policy</a:t>
                </a:r>
              </a:p>
              <a:p>
                <a:pPr>
                  <a:buNone/>
                </a:pPr>
                <a:endParaRPr lang="en-GB" sz="2800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Score function allows us to take expectations – because we can sample from our policy</a:t>
                </a:r>
              </a:p>
              <a:p>
                <a:pPr>
                  <a:buNone/>
                </a:pPr>
                <a:endParaRPr lang="en-GB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r="-2218" b="-122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857206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Approximating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We can use difference methods to approximate the returns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Monte Carlo REINFORCE = use actual returns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REINFORCE with a baseline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50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01631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REINFORCE with baseline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05C2B8-F039-4EC8-A042-D6D26916B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42" y="2192199"/>
            <a:ext cx="9481988" cy="389083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0B64D58-70AE-4479-B094-3DAC116CF7FF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Li 2017</a:t>
            </a:r>
          </a:p>
        </p:txBody>
      </p:sp>
    </p:spTree>
    <p:extLst>
      <p:ext uri="{BB962C8B-B14F-4D97-AF65-F5344CB8AC3E}">
        <p14:creationId xmlns:p14="http://schemas.microsoft.com/office/powerpoint/2010/main" val="196686603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Approximating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REINFORCE with a baseline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reduces variance without introducing bias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sz="2800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A natural baseline is the value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Gives rise to the concept of the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advantage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17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390759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motivations &amp; introduction 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Actor-Critic</a:t>
            </a:r>
          </a:p>
        </p:txBody>
      </p:sp>
    </p:spTree>
    <p:extLst>
      <p:ext uri="{BB962C8B-B14F-4D97-AF65-F5344CB8AC3E}">
        <p14:creationId xmlns:p14="http://schemas.microsoft.com/office/powerpoint/2010/main" val="171995808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Actor-Critic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Actor-Critic = state of the art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A3C = Asynchronous Advantage Actor-Critic (A3C)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Has obsoleted DQN as state of the art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Works in continuous action spaces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66229149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Actor-Critic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A3C = state of the art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Parameterize two functions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 Actor = a policy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 Critic = a value function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Actor updates the policy parameters in the direction suggested by the critic</a:t>
            </a:r>
          </a:p>
        </p:txBody>
      </p:sp>
    </p:spTree>
    <p:extLst>
      <p:ext uri="{BB962C8B-B14F-4D97-AF65-F5344CB8AC3E}">
        <p14:creationId xmlns:p14="http://schemas.microsoft.com/office/powerpoint/2010/main" val="175495296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Actor-Critic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4AA0E-65CA-42B9-A536-F81979F5A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86" y="1673427"/>
            <a:ext cx="9357507" cy="503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0363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A3C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Asynchronous Advantage Actor-Critic (A3C)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has obsoleted DQN as state of the art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works in continuous action spaces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Asynchronous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multiple agents learning separately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experience of each agent is independent of other agents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31721248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A3C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Advantage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Use of the advantage function A = Q(</a:t>
            </a:r>
            <a:r>
              <a:rPr lang="en-GB" dirty="0" err="1">
                <a:solidFill>
                  <a:schemeClr val="tx1"/>
                </a:solidFill>
                <a:latin typeface="Noto Sans CJK JP Light"/>
              </a:rPr>
              <a:t>s,a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) – V(s)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Agent can determine how much better an action is than the average action (average for the policy leaving from state s)</a:t>
            </a:r>
          </a:p>
        </p:txBody>
      </p:sp>
    </p:spTree>
    <p:extLst>
      <p:ext uri="{BB962C8B-B14F-4D97-AF65-F5344CB8AC3E}">
        <p14:creationId xmlns:p14="http://schemas.microsoft.com/office/powerpoint/2010/main" val="581141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85655-9F02-4BC6-B3C0-C28DDA622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F28C5-3370-40BF-84EB-E54F82691E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/>
            <a:r>
              <a:rPr lang="en-GB" dirty="0"/>
              <a:t>Robotics</a:t>
            </a:r>
          </a:p>
          <a:p>
            <a:pPr lvl="0"/>
            <a:r>
              <a:rPr lang="en-GB" dirty="0"/>
              <a:t>Self driving cars</a:t>
            </a:r>
          </a:p>
          <a:p>
            <a:pPr lvl="0"/>
            <a:r>
              <a:rPr lang="en-GB" dirty="0"/>
              <a:t>Smart contracts on blockchains</a:t>
            </a:r>
          </a:p>
          <a:p>
            <a:pPr lvl="0"/>
            <a:r>
              <a:rPr lang="en-GB" dirty="0"/>
              <a:t>Recommender systems</a:t>
            </a:r>
          </a:p>
          <a:p>
            <a:pPr lvl="0"/>
            <a:r>
              <a:rPr lang="en-GB" dirty="0"/>
              <a:t>Neural network design</a:t>
            </a:r>
          </a:p>
          <a:p>
            <a:pPr lvl="0"/>
            <a:r>
              <a:rPr lang="en-GB" dirty="0"/>
              <a:t>Manufacturing</a:t>
            </a:r>
          </a:p>
          <a:p>
            <a:pPr lvl="0"/>
            <a:r>
              <a:rPr lang="en-GB" dirty="0"/>
              <a:t>Energy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A3C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97F259-615E-4FC8-97FF-E6B3DAA53B2F}"/>
              </a:ext>
            </a:extLst>
          </p:cNvPr>
          <p:cNvSpPr/>
          <p:nvPr/>
        </p:nvSpPr>
        <p:spPr>
          <a:xfrm>
            <a:off x="3095985" y="6636345"/>
            <a:ext cx="503872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https://medium.com/emergent-future/simple-reinforcement-learning-with-tensorflow-part-8-asynchronous-actor-critic-agents-a3c-c88f72a5e9f2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CD63D4-34CD-40EB-829E-6DACEE107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107" y="1563480"/>
            <a:ext cx="5373423" cy="475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3075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31097564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 –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97432496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five – 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chemeClr val="tx1"/>
                </a:solidFill>
                <a:latin typeface="Noto Sans CJK JP Light"/>
              </a:rPr>
              <a:t>Sho</a:t>
            </a:r>
            <a:r>
              <a:rPr lang="en-US" dirty="0">
                <a:latin typeface="Noto Sans CJK JP Light"/>
              </a:rPr>
              <a:t>w </a:t>
            </a:r>
            <a:r>
              <a:rPr lang="en-US" dirty="0" err="1">
                <a:latin typeface="Noto Sans CJK JP Light"/>
              </a:rPr>
              <a:t>diagams</a:t>
            </a:r>
            <a:r>
              <a:rPr lang="en-US" dirty="0">
                <a:latin typeface="Noto Sans CJK JP Light"/>
              </a:rPr>
              <a:t> of each network (</a:t>
            </a:r>
            <a:r>
              <a:rPr lang="en-US" dirty="0" err="1">
                <a:latin typeface="Noto Sans CJK JP Light"/>
              </a:rPr>
              <a:t>esp</a:t>
            </a:r>
            <a:r>
              <a:rPr lang="en-US" dirty="0">
                <a:latin typeface="Noto Sans CJK JP Light"/>
              </a:rPr>
              <a:t> output layers)</a:t>
            </a:r>
          </a:p>
          <a:p>
            <a:pPr>
              <a:buFont typeface="StarSymbol"/>
              <a:buNone/>
            </a:pPr>
            <a:r>
              <a:rPr lang="en-US" dirty="0">
                <a:solidFill>
                  <a:schemeClr val="tx1"/>
                </a:solidFill>
                <a:latin typeface="Noto Sans CJK JP Light"/>
              </a:rPr>
              <a:t>Plus the evolution of one into the other</a:t>
            </a:r>
          </a:p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solidFill>
                  <a:schemeClr val="tx1"/>
                </a:solidFill>
                <a:latin typeface="Noto Sans CJK JP Light"/>
              </a:rPr>
              <a:t>Contrast with </a:t>
            </a:r>
            <a:r>
              <a:rPr lang="en-US" dirty="0" err="1">
                <a:solidFill>
                  <a:schemeClr val="tx1"/>
                </a:solidFill>
                <a:latin typeface="Noto Sans CJK JP Light"/>
              </a:rPr>
              <a:t>DeepBlue</a:t>
            </a:r>
            <a:r>
              <a:rPr lang="en-US" dirty="0">
                <a:solidFill>
                  <a:schemeClr val="tx1"/>
                </a:solidFill>
                <a:latin typeface="Noto Sans CJK JP Light"/>
              </a:rPr>
              <a:t> (stuff at end of AlphaGo paper)</a:t>
            </a:r>
          </a:p>
        </p:txBody>
      </p:sp>
    </p:spTree>
    <p:extLst>
      <p:ext uri="{BB962C8B-B14F-4D97-AF65-F5344CB8AC3E}">
        <p14:creationId xmlns:p14="http://schemas.microsoft.com/office/powerpoint/2010/main" val="124295155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IBM </a:t>
            </a:r>
            <a:r>
              <a:rPr lang="en-GB" dirty="0" err="1"/>
              <a:t>DeepBlue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dirty="0">
              <a:solidFill>
                <a:schemeClr val="tx1"/>
              </a:solidFill>
              <a:latin typeface="Noto Sans CJK JP Light"/>
            </a:endParaRPr>
          </a:p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solidFill>
                  <a:schemeClr val="tx1"/>
                </a:solidFill>
                <a:latin typeface="Noto Sans CJK JP Light"/>
              </a:rPr>
              <a:t>Key differences</a:t>
            </a:r>
          </a:p>
          <a:p>
            <a:pPr>
              <a:buFont typeface="StarSymbol"/>
              <a:buNone/>
            </a:pPr>
            <a:r>
              <a:rPr lang="en-US" dirty="0" err="1">
                <a:latin typeface="Noto Sans CJK JP Light"/>
              </a:rPr>
              <a:t>DeepBlue</a:t>
            </a:r>
            <a:r>
              <a:rPr lang="en-US" dirty="0">
                <a:latin typeface="Noto Sans CJK JP Light"/>
              </a:rPr>
              <a:t> was handcrafted by programmers &amp; Chess experts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AlphaGo learnt from human expert game play &amp; self play</a:t>
            </a:r>
          </a:p>
          <a:p>
            <a:pPr>
              <a:buFont typeface="StarSymbol"/>
              <a:buNone/>
            </a:pPr>
            <a:endParaRPr lang="en-US" dirty="0">
              <a:solidFill>
                <a:schemeClr val="tx1"/>
              </a:solidFill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AlphaGo evaluated thousands of times fewer positions than </a:t>
            </a:r>
            <a:r>
              <a:rPr lang="en-US" dirty="0" err="1">
                <a:latin typeface="Noto Sans CJK JP Light"/>
              </a:rPr>
              <a:t>DeepBlue</a:t>
            </a:r>
            <a:r>
              <a:rPr lang="en-US" dirty="0">
                <a:latin typeface="Noto Sans CJK JP Light"/>
              </a:rPr>
              <a:t> did </a:t>
            </a:r>
          </a:p>
          <a:p>
            <a:pPr>
              <a:buFont typeface="StarSymbol"/>
              <a:buNone/>
            </a:pPr>
            <a:r>
              <a:rPr lang="en-US" dirty="0">
                <a:solidFill>
                  <a:schemeClr val="tx1"/>
                </a:solidFill>
                <a:latin typeface="Noto Sans CJK JP Light"/>
              </a:rPr>
              <a:t>Select more intelligently </a:t>
            </a:r>
            <a:r>
              <a:rPr lang="en-US" dirty="0">
                <a:latin typeface="Noto Sans CJK JP Light"/>
              </a:rPr>
              <a:t>(policy network)</a:t>
            </a:r>
          </a:p>
          <a:p>
            <a:pPr>
              <a:buFont typeface="StarSymbol"/>
              <a:buNone/>
            </a:pPr>
            <a:r>
              <a:rPr lang="en-US" dirty="0">
                <a:solidFill>
                  <a:schemeClr val="tx1"/>
                </a:solidFill>
                <a:latin typeface="Noto Sans CJK JP Light"/>
              </a:rPr>
              <a:t>Evaluate more precisely (value function)</a:t>
            </a:r>
          </a:p>
        </p:txBody>
      </p:sp>
    </p:spTree>
    <p:extLst>
      <p:ext uri="{BB962C8B-B14F-4D97-AF65-F5344CB8AC3E}">
        <p14:creationId xmlns:p14="http://schemas.microsoft.com/office/powerpoint/2010/main" val="186619386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chemeClr val="tx1"/>
                </a:solidFill>
                <a:latin typeface="Noto Sans CJK JP Light"/>
              </a:rPr>
              <a:t>Challenging decision making task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Intractable search space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Optimal solution so complex that its hard to approximate it using </a:t>
            </a:r>
            <a:r>
              <a:rPr lang="en-US">
                <a:latin typeface="Noto Sans CJK JP Light"/>
              </a:rPr>
              <a:t>a function</a:t>
            </a:r>
            <a:endParaRPr lang="en-US" dirty="0">
              <a:solidFill>
                <a:schemeClr val="tx1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36421517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six – practical concerns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chemeClr val="tx1"/>
                </a:solidFill>
                <a:latin typeface="Noto Sans CJK JP Light"/>
              </a:rPr>
              <a:t>Reward scaling (target of the network)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Tracking learning (</a:t>
            </a:r>
            <a:r>
              <a:rPr lang="en-US" dirty="0" err="1">
                <a:latin typeface="Noto Sans CJK JP Light"/>
              </a:rPr>
              <a:t>learnuing</a:t>
            </a:r>
            <a:r>
              <a:rPr lang="en-US" dirty="0">
                <a:latin typeface="Noto Sans CJK JP Light"/>
              </a:rPr>
              <a:t> curves – take from Atari 2015)</a:t>
            </a:r>
          </a:p>
        </p:txBody>
      </p:sp>
    </p:spTree>
    <p:extLst>
      <p:ext uri="{BB962C8B-B14F-4D97-AF65-F5344CB8AC3E}">
        <p14:creationId xmlns:p14="http://schemas.microsoft.com/office/powerpoint/2010/main" val="19421255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Seven – beyond the average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AD4389-3B51-4CFA-831B-F5A7AEF64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37703"/>
            <a:ext cx="10080625" cy="221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6577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Seven – beyond the average</a:t>
            </a:r>
          </a:p>
        </p:txBody>
      </p:sp>
    </p:spTree>
    <p:extLst>
      <p:ext uri="{BB962C8B-B14F-4D97-AF65-F5344CB8AC3E}">
        <p14:creationId xmlns:p14="http://schemas.microsoft.com/office/powerpoint/2010/main" val="228397527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Beyond the expectation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326EC2-77AF-48D9-847D-8E055DFD7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725" y="3533695"/>
            <a:ext cx="5650374" cy="3210013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The average is often never observed! (example?)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C45388-BB56-4EAB-ADBF-227882C15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476" y="6709639"/>
            <a:ext cx="5264149" cy="85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Reinforcement learning is not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NOT an alternative method to use instead of a random forest, neural network etc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“I’ll try to solve this problem using a convolutional </a:t>
            </a:r>
            <a:r>
              <a:rPr lang="en-GB" dirty="0" err="1"/>
              <a:t>nn</a:t>
            </a:r>
            <a:r>
              <a:rPr lang="en-GB" dirty="0"/>
              <a:t> or RL” this is </a:t>
            </a:r>
            <a:r>
              <a:rPr lang="en-GB" b="1" dirty="0">
                <a:solidFill>
                  <a:srgbClr val="FF3333"/>
                </a:solidFill>
              </a:rPr>
              <a:t>nonsensical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Neural networks (supervised techniques in general) are a tool that reinforcement learners can use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Beyond the expectation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All the reinforcement learning today we have seen is about the </a:t>
                </a:r>
                <a:r>
                  <a:rPr lang="en-US" b="1" dirty="0">
                    <a:solidFill>
                      <a:schemeClr val="accent6"/>
                    </a:solidFill>
                    <a:latin typeface="Noto Sans CJK JP Light"/>
                  </a:rPr>
                  <a:t>expectation</a:t>
                </a: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 or the average </a:t>
                </a:r>
              </a:p>
              <a:p>
                <a:pPr>
                  <a:buFont typeface="StarSymbol"/>
                  <a:buNone/>
                </a:pPr>
                <a:endParaRPr lang="en-US" dirty="0">
                  <a:latin typeface="Noto Sans CJK JP Light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In 2017 DeepMind introduced the idea of the value </a:t>
                </a:r>
                <a:r>
                  <a:rPr lang="en-US" b="1" dirty="0">
                    <a:solidFill>
                      <a:schemeClr val="accent6"/>
                    </a:solidFill>
                    <a:latin typeface="Noto Sans CJK JP Light"/>
                  </a:rPr>
                  <a:t>distribution</a:t>
                </a:r>
              </a:p>
              <a:p>
                <a:pPr>
                  <a:buFont typeface="StarSymbol"/>
                  <a:buNone/>
                </a:pPr>
                <a:endParaRPr lang="en-US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State of the art results</a:t>
                </a:r>
              </a:p>
            </p:txBody>
          </p:sp>
        </mc:Choice>
        <mc:Fallback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782" b="-261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27824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437427-7F56-42DD-B98A-B75B4997F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23" y="302078"/>
            <a:ext cx="8460393" cy="63763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BBEE40-5D4F-491A-86CF-74B5BEE018E1}"/>
              </a:ext>
            </a:extLst>
          </p:cNvPr>
          <p:cNvSpPr/>
          <p:nvPr/>
        </p:nvSpPr>
        <p:spPr>
          <a:xfrm>
            <a:off x="4459421" y="6571031"/>
            <a:ext cx="2676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 err="1"/>
              <a:t>Bellemare</a:t>
            </a:r>
            <a:r>
              <a:rPr lang="en-GB" i="1" dirty="0"/>
              <a:t> et. al 2017</a:t>
            </a:r>
          </a:p>
        </p:txBody>
      </p:sp>
    </p:spTree>
    <p:extLst>
      <p:ext uri="{BB962C8B-B14F-4D97-AF65-F5344CB8AC3E}">
        <p14:creationId xmlns:p14="http://schemas.microsoft.com/office/powerpoint/2010/main" val="3230515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Deep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Deep learning = using neural networks with multiple layers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Deep reinforcement learning = using multiple layers to approximate/parameterize policies or value functions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We can use feedforward, convolutional or recurrent to do the approximation/parametrization</a:t>
            </a:r>
          </a:p>
        </p:txBody>
      </p:sp>
    </p:spTree>
    <p:extLst>
      <p:ext uri="{BB962C8B-B14F-4D97-AF65-F5344CB8AC3E}">
        <p14:creationId xmlns:p14="http://schemas.microsoft.com/office/powerpoint/2010/main" val="638170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D421F-AFDE-4661-AE1B-9F8A823316E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0080000" cy="7560000"/>
          </a:xfrm>
        </p:spPr>
        <p:txBody>
          <a:bodyPr/>
          <a:lstStyle/>
          <a:p>
            <a:pPr lvl="0"/>
            <a:r>
              <a:rPr lang="en-GB" sz="5200" dirty="0"/>
              <a:t>Reinforcement learning </a:t>
            </a:r>
            <a:br>
              <a:rPr lang="en-GB" sz="5200" dirty="0"/>
            </a:br>
            <a:br>
              <a:rPr lang="en-GB" dirty="0"/>
            </a:br>
            <a:r>
              <a:rPr lang="en-GB" sz="3200" dirty="0"/>
              <a:t>is</a:t>
            </a:r>
            <a:br>
              <a:rPr lang="en-GB" sz="3200" dirty="0"/>
            </a:br>
            <a:br>
              <a:rPr lang="en-GB" b="1" dirty="0"/>
            </a:br>
            <a:r>
              <a:rPr lang="en-GB" sz="5200" b="1" dirty="0">
                <a:solidFill>
                  <a:srgbClr val="92D050"/>
                </a:solidFill>
              </a:rPr>
              <a:t>learning through action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Biological inspiration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Neurobiological evidence that reward signals during perceptual learning may influence the characteristics of representations within the primate visual cortex</a:t>
            </a:r>
          </a:p>
          <a:p>
            <a:pPr lvl="0">
              <a:buNone/>
            </a:pPr>
            <a:r>
              <a:rPr lang="en-GB" dirty="0"/>
              <a:t>Atari 2015 (ref 27, 28)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Psychological &amp; neuroscientific perspectives of animal behaviour (ref 2/3 </a:t>
            </a:r>
            <a:r>
              <a:rPr lang="en-GB" dirty="0" err="1"/>
              <a:t>atair</a:t>
            </a:r>
            <a:r>
              <a:rPr lang="en-GB" dirty="0"/>
              <a:t> 2015)</a:t>
            </a:r>
          </a:p>
        </p:txBody>
      </p:sp>
    </p:spTree>
    <p:extLst>
      <p:ext uri="{BB962C8B-B14F-4D97-AF65-F5344CB8AC3E}">
        <p14:creationId xmlns:p14="http://schemas.microsoft.com/office/powerpoint/2010/main" val="2608070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Today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A486C3-D1CA-4D5E-AFE3-D038C6714CAF}"/>
              </a:ext>
            </a:extLst>
          </p:cNvPr>
          <p:cNvSpPr txBox="1"/>
          <p:nvPr/>
        </p:nvSpPr>
        <p:spPr>
          <a:xfrm>
            <a:off x="719847" y="1441450"/>
            <a:ext cx="855115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one</a:t>
            </a:r>
          </a:p>
          <a:p>
            <a:r>
              <a:rPr lang="en-US" sz="2400" dirty="0"/>
              <a:t>nomenclature &amp; definitions</a:t>
            </a:r>
          </a:p>
          <a:p>
            <a:r>
              <a:rPr lang="en-US" sz="2400" dirty="0"/>
              <a:t>background &amp; terminology</a:t>
            </a:r>
          </a:p>
          <a:p>
            <a:endParaRPr lang="en-US" sz="2400" dirty="0"/>
          </a:p>
          <a:p>
            <a:r>
              <a:rPr lang="en-US" sz="2400" dirty="0"/>
              <a:t>two</a:t>
            </a:r>
          </a:p>
          <a:p>
            <a:r>
              <a:rPr lang="en-US" sz="2400" dirty="0"/>
              <a:t>introduction to reinforcement learning</a:t>
            </a:r>
          </a:p>
          <a:p>
            <a:r>
              <a:rPr lang="en-US" sz="2400" dirty="0"/>
              <a:t>Markov Decision Processes</a:t>
            </a:r>
          </a:p>
          <a:p>
            <a:endParaRPr lang="en-US" sz="2400" dirty="0"/>
          </a:p>
          <a:p>
            <a:r>
              <a:rPr lang="en-US" sz="2400" dirty="0"/>
              <a:t>three - value functions</a:t>
            </a:r>
          </a:p>
          <a:p>
            <a:r>
              <a:rPr lang="en-US" sz="2400" dirty="0"/>
              <a:t>Approximation using dynamic programming, Monte Carlo &amp; temporal difference methods</a:t>
            </a:r>
          </a:p>
          <a:p>
            <a:r>
              <a:rPr lang="en-US" sz="2400" dirty="0"/>
              <a:t>DeepMind 2013 &amp; 2015 Atari Deep Q-Learning</a:t>
            </a:r>
            <a:endParaRPr lang="en-GB" sz="2400" dirty="0"/>
          </a:p>
          <a:p>
            <a:endParaRPr lang="en-US" sz="2400" dirty="0"/>
          </a:p>
          <a:p>
            <a:r>
              <a:rPr lang="en-US" sz="2400" dirty="0"/>
              <a:t>four - policy gradients</a:t>
            </a:r>
          </a:p>
          <a:p>
            <a:r>
              <a:rPr lang="en-US" sz="2400" dirty="0"/>
              <a:t>Actor-Critic</a:t>
            </a:r>
          </a:p>
          <a:p>
            <a:r>
              <a:rPr lang="en-US" sz="2400" dirty="0"/>
              <a:t>AlphaGo</a:t>
            </a:r>
            <a:endParaRPr lang="en-GB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CAEEF1-13BE-4AA5-BC0E-DE4CB8752FB0}"/>
              </a:ext>
            </a:extLst>
          </p:cNvPr>
          <p:cNvSpPr txBox="1"/>
          <p:nvPr/>
        </p:nvSpPr>
        <p:spPr>
          <a:xfrm>
            <a:off x="2592000" y="1224000"/>
            <a:ext cx="482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C863512-1FD4-4F11-9725-E741D5C23C54}"/>
              </a:ext>
            </a:extLst>
          </p:cNvPr>
          <p:cNvSpPr/>
          <p:nvPr/>
        </p:nvSpPr>
        <p:spPr>
          <a:xfrm>
            <a:off x="2376000" y="720000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841D51E-4EF2-46FE-AFF5-3E18722FC9A0}"/>
              </a:ext>
            </a:extLst>
          </p:cNvPr>
          <p:cNvSpPr/>
          <p:nvPr/>
        </p:nvSpPr>
        <p:spPr>
          <a:xfrm>
            <a:off x="2376000" y="4536000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ENVIRONMENT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E21E59C1-CD61-4F2C-9C7D-7371ABAC2C1E}"/>
              </a:ext>
            </a:extLst>
          </p:cNvPr>
          <p:cNvSpPr/>
          <p:nvPr/>
        </p:nvSpPr>
        <p:spPr>
          <a:xfrm>
            <a:off x="8063999" y="1728000"/>
            <a:ext cx="1224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CF71D0B5-EB38-4F88-9D85-E4D9CCEB363C}"/>
              </a:ext>
            </a:extLst>
          </p:cNvPr>
          <p:cNvSpPr/>
          <p:nvPr/>
        </p:nvSpPr>
        <p:spPr>
          <a:xfrm>
            <a:off x="925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4051EF-F42F-47D2-AF65-5A5DB4A0E923}"/>
              </a:ext>
            </a:extLst>
          </p:cNvPr>
          <p:cNvSpPr/>
          <p:nvPr/>
        </p:nvSpPr>
        <p:spPr>
          <a:xfrm>
            <a:off x="1296000" y="1692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EBC88FA8-6C68-4C7E-9798-0138563E6E9B}"/>
              </a:ext>
            </a:extLst>
          </p:cNvPr>
          <p:cNvSpPr/>
          <p:nvPr/>
        </p:nvSpPr>
        <p:spPr>
          <a:xfrm>
            <a:off x="133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3DEC1453-1F28-44A5-B2AB-CDF6D938C5A6}"/>
              </a:ext>
            </a:extLst>
          </p:cNvPr>
          <p:cNvSpPr/>
          <p:nvPr/>
        </p:nvSpPr>
        <p:spPr>
          <a:xfrm>
            <a:off x="1296000" y="5616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772E53BD-C9ED-4BB1-9CA2-FB741C6F9611}"/>
              </a:ext>
            </a:extLst>
          </p:cNvPr>
          <p:cNvSpPr/>
          <p:nvPr/>
        </p:nvSpPr>
        <p:spPr>
          <a:xfrm flipH="1">
            <a:off x="8063999" y="5580000"/>
            <a:ext cx="1188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0F4CCB-93DF-4591-9B7D-E9F6500CAACE}"/>
              </a:ext>
            </a:extLst>
          </p:cNvPr>
          <p:cNvSpPr txBox="1"/>
          <p:nvPr/>
        </p:nvSpPr>
        <p:spPr>
          <a:xfrm>
            <a:off x="136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E25D19-93F6-451A-9540-310C7FD7231C}"/>
              </a:ext>
            </a:extLst>
          </p:cNvPr>
          <p:cNvSpPr txBox="1"/>
          <p:nvPr/>
        </p:nvSpPr>
        <p:spPr>
          <a:xfrm>
            <a:off x="748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E7935E-074D-4F08-86BF-435270B83B1A}"/>
              </a:ext>
            </a:extLst>
          </p:cNvPr>
          <p:cNvSpPr txBox="1"/>
          <p:nvPr/>
        </p:nvSpPr>
        <p:spPr>
          <a:xfrm>
            <a:off x="2376000" y="-360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learns to maximise return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91BAEC-76E2-4559-96D3-43419BBDA6EE}"/>
              </a:ext>
            </a:extLst>
          </p:cNvPr>
          <p:cNvSpPr txBox="1"/>
          <p:nvPr/>
        </p:nvSpPr>
        <p:spPr>
          <a:xfrm>
            <a:off x="2376000" y="6192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responds to action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in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F121AD-F2AA-40BB-BF57-48E90118BF4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Data is generated by the learner</a:t>
            </a:r>
          </a:p>
          <a:p>
            <a:pPr lvl="1">
              <a:buNone/>
            </a:pPr>
            <a:r>
              <a:rPr lang="en-GB" sz="2800" dirty="0"/>
              <a:t>supervised learning = only as good as the dataset</a:t>
            </a:r>
          </a:p>
          <a:p>
            <a:pPr lvl="1">
              <a:buNone/>
            </a:pPr>
            <a:r>
              <a:rPr lang="en-GB" sz="2800" dirty="0"/>
              <a:t>reinforcement learning = can generate more data by sampling the environment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Data is the agent’s </a:t>
            </a:r>
            <a:r>
              <a:rPr lang="en-GB" b="1" dirty="0">
                <a:solidFill>
                  <a:srgbClr val="92D050"/>
                </a:solidFill>
              </a:rPr>
              <a:t>experience </a:t>
            </a:r>
            <a:r>
              <a:rPr lang="en-GB" b="1" i="1" dirty="0">
                <a:solidFill>
                  <a:srgbClr val="92D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(s, a, r, s’)</a:t>
            </a:r>
          </a:p>
          <a:p>
            <a:pPr lvl="1"/>
            <a:endParaRPr lang="en-GB" dirty="0"/>
          </a:p>
          <a:p>
            <a:pPr lvl="0">
              <a:buNone/>
            </a:pPr>
            <a:r>
              <a:rPr lang="en-GB" dirty="0"/>
              <a:t>It’s not clear what we should do with this dataset!</a:t>
            </a:r>
          </a:p>
          <a:p>
            <a:pPr lvl="1"/>
            <a:endParaRPr lang="en-GB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Data in 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 anchor="ctr"/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4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4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4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4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48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48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48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48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4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48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48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48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48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4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48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sz="48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sz="48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sz="48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48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4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sz="48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r>
                  <a:rPr lang="en-GB" sz="4800" b="1" i="1" dirty="0">
                    <a:solidFill>
                      <a:srgbClr val="92D050"/>
                    </a:solidFill>
                    <a:latin typeface="Noto Sans CJK JP Light"/>
                    <a:ea typeface="Cambria Math" panose="02040503050406030204" pitchFamily="18" charset="0"/>
                  </a:rPr>
                  <a:t>sequences of experience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b="-12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3920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089D-27E2-4EA3-8A19-9E376BE1A5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Central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07802-5603-4355-B77E-ACDD69F995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/>
            <a:r>
              <a:rPr lang="en-GB"/>
              <a:t>1 – Exploration vs exploitation</a:t>
            </a:r>
          </a:p>
          <a:p>
            <a:pPr lvl="0"/>
            <a:endParaRPr lang="en-GB"/>
          </a:p>
          <a:p>
            <a:pPr lvl="0"/>
            <a:r>
              <a:rPr lang="en-GB"/>
              <a:t>2 – Data</a:t>
            </a:r>
          </a:p>
          <a:p>
            <a:pPr lvl="0"/>
            <a:endParaRPr lang="en-GB"/>
          </a:p>
          <a:p>
            <a:pPr lvl="0"/>
            <a:r>
              <a:rPr lang="en-GB"/>
              <a:t>3 – Credit assignment</a:t>
            </a:r>
          </a:p>
          <a:p>
            <a:pPr lvl="1"/>
            <a:endParaRPr lang="en-GB"/>
          </a:p>
          <a:p>
            <a:pPr lvl="0"/>
            <a:r>
              <a:rPr lang="en-GB"/>
              <a:t>4 – Sample efficiency</a:t>
            </a:r>
          </a:p>
          <a:p>
            <a:pPr lvl="1">
              <a:buNone/>
            </a:pPr>
            <a:endParaRPr lang="en-GB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96365-D6C5-42B1-9155-9B45809786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Exploration vs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C00A9-6153-440B-96A2-67734CAB6A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Do I go to the restaurant in Berlin I think is best – or do  I try something new?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Exploration = finding information</a:t>
            </a:r>
          </a:p>
          <a:p>
            <a:pPr lvl="0">
              <a:buNone/>
            </a:pPr>
            <a:r>
              <a:rPr lang="en-GB" dirty="0"/>
              <a:t>Exploitation = using information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How stationary are the environment state transition and reward functions?  How stochastic is my policy?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96365-D6C5-42B1-9155-9B45809786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Exploration vs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C00A9-6153-440B-96A2-67734CAB6A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Design of reward signal vs exploration required</a:t>
            </a:r>
          </a:p>
          <a:p>
            <a:pPr lvl="0">
              <a:buNone/>
            </a:pPr>
            <a:endParaRPr lang="en-GB" dirty="0"/>
          </a:p>
          <a:p>
            <a:pPr>
              <a:buNone/>
            </a:pPr>
            <a:r>
              <a:rPr lang="en-US" dirty="0"/>
              <a:t>Algorithm does care about the time step</a:t>
            </a:r>
          </a:p>
          <a:p>
            <a:pPr>
              <a:buNone/>
            </a:pPr>
            <a:r>
              <a:rPr lang="en-US" sz="2800" dirty="0"/>
              <a:t> too small = rewards are delayed (credit assignment harder)</a:t>
            </a:r>
          </a:p>
          <a:p>
            <a:pPr>
              <a:buNone/>
            </a:pPr>
            <a:r>
              <a:rPr lang="en-US" sz="2800" dirty="0"/>
              <a:t> exploration becomes more like a random walk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508555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C7529-FE5B-4EC4-BD29-66B4C766662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– correlated samples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648A8-5007-44E6-B6C4-7EAB6C91BF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All the samples collected on a given episode are correlated (along the state trajectory)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This breaks the </a:t>
            </a:r>
            <a:r>
              <a:rPr lang="en-GB" dirty="0" err="1"/>
              <a:t>iid</a:t>
            </a:r>
            <a:r>
              <a:rPr lang="en-GB" dirty="0"/>
              <a:t> assumption of </a:t>
            </a:r>
            <a:r>
              <a:rPr lang="en-GB" dirty="0">
                <a:solidFill>
                  <a:srgbClr val="FF0000"/>
                </a:solidFill>
              </a:rPr>
              <a:t>independent sampling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Sequences of experiences are correlated – the sampling is not independent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6CC14-B9FB-4A83-9C40-ED655A412F9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– non-stationary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2739B-A335-4DBA-BB47-23FE4AAD88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Learning changes the data we see</a:t>
            </a:r>
          </a:p>
          <a:p>
            <a:pPr lvl="0">
              <a:buNone/>
            </a:pPr>
            <a:r>
              <a:rPr lang="en-GB" dirty="0"/>
              <a:t>Exploration changes the data we see</a:t>
            </a:r>
            <a:endParaRPr lang="en-US" dirty="0"/>
          </a:p>
          <a:p>
            <a:pPr lvl="0">
              <a:buNone/>
            </a:pPr>
            <a:r>
              <a:rPr lang="en-US" dirty="0"/>
              <a:t>Environment can be non-stationary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All of these break the </a:t>
            </a:r>
            <a:r>
              <a:rPr lang="en-GB" dirty="0">
                <a:solidFill>
                  <a:srgbClr val="FF0000"/>
                </a:solidFill>
              </a:rPr>
              <a:t>identically distributed</a:t>
            </a:r>
            <a:r>
              <a:rPr lang="en-GB" dirty="0"/>
              <a:t> assumption of </a:t>
            </a:r>
            <a:r>
              <a:rPr lang="en-GB" dirty="0" err="1"/>
              <a:t>iid</a:t>
            </a:r>
            <a:endParaRPr lang="en-GB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2739B-A335-4DBA-BB47-23FE4AAD88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67966"/>
            <a:ext cx="9071640" cy="6532033"/>
          </a:xfrm>
        </p:spPr>
        <p:txBody>
          <a:bodyPr anchor="ctr"/>
          <a:lstStyle/>
          <a:p>
            <a:pPr lvl="0" algn="ctr">
              <a:buNone/>
            </a:pPr>
            <a:r>
              <a:rPr lang="en-GB" sz="4800" dirty="0"/>
              <a:t>Reinforcement learning </a:t>
            </a:r>
            <a:r>
              <a:rPr lang="en-GB" sz="4800" dirty="0">
                <a:solidFill>
                  <a:srgbClr val="FF0000"/>
                </a:solidFill>
              </a:rPr>
              <a:t>always</a:t>
            </a:r>
            <a:r>
              <a:rPr lang="en-GB" sz="4800" dirty="0"/>
              <a:t> breaks supervised learning assumptions about data quality</a:t>
            </a:r>
          </a:p>
        </p:txBody>
      </p:sp>
    </p:spTree>
    <p:extLst>
      <p:ext uri="{BB962C8B-B14F-4D97-AF65-F5344CB8AC3E}">
        <p14:creationId xmlns:p14="http://schemas.microsoft.com/office/powerpoint/2010/main" val="852290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1BE2-B612-43E0-B30A-9330FCF8C1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Credit assignment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6B81E-2C2B-4393-AEA7-B9DCCE8C87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How do we know which actions gave us reward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Reward signal can often be</a:t>
            </a:r>
          </a:p>
          <a:p>
            <a:pPr lvl="1">
              <a:buNone/>
            </a:pPr>
            <a:r>
              <a:rPr lang="en-GB" sz="2800" dirty="0"/>
              <a:t> delayed – benefit of action only seen later  </a:t>
            </a:r>
          </a:p>
          <a:p>
            <a:pPr lvl="1">
              <a:buNone/>
            </a:pPr>
            <a:r>
              <a:rPr lang="en-GB" sz="2800" dirty="0"/>
              <a:t> sparse – experience may have a reward of 0</a:t>
            </a:r>
          </a:p>
          <a:p>
            <a:pPr lvl="1">
              <a:buNone/>
            </a:pPr>
            <a:endParaRPr lang="en-US" dirty="0"/>
          </a:p>
          <a:p>
            <a:pPr lvl="1">
              <a:buNone/>
            </a:pPr>
            <a:r>
              <a:rPr lang="en-US" dirty="0"/>
              <a:t>Sometimes we can design a more dense reward signal for a given problem</a:t>
            </a:r>
            <a:endParaRPr lang="en-GB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nomenclature &amp; definitions</a:t>
            </a:r>
            <a:endParaRPr lang="en-GB" dirty="0"/>
          </a:p>
          <a:p>
            <a:pPr lvl="0">
              <a:buNone/>
            </a:pPr>
            <a:r>
              <a:rPr lang="en-GB" dirty="0"/>
              <a:t>background &amp; terminology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1BE2-B612-43E0-B30A-9330FCF8C1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Sample efficiency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6B81E-2C2B-4393-AEA7-B9DCCE8C87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US" dirty="0"/>
              <a:t>How quickly a learner learns</a:t>
            </a:r>
          </a:p>
          <a:p>
            <a:pPr lvl="0">
              <a:buNone/>
            </a:pPr>
            <a:r>
              <a:rPr lang="en-US" dirty="0"/>
              <a:t>Possible to learn online?</a:t>
            </a:r>
          </a:p>
          <a:p>
            <a:pPr lvl="0">
              <a:buNone/>
            </a:pPr>
            <a:endParaRPr lang="en-US" dirty="0"/>
          </a:p>
          <a:p>
            <a:pPr lvl="0">
              <a:buNone/>
            </a:pPr>
            <a:r>
              <a:rPr lang="en-US" dirty="0"/>
              <a:t>How often we reuse data (</a:t>
            </a:r>
            <a:r>
              <a:rPr lang="en-US" dirty="0" err="1"/>
              <a:t>ie</a:t>
            </a:r>
            <a:r>
              <a:rPr lang="en-US" dirty="0"/>
              <a:t> experience)</a:t>
            </a:r>
          </a:p>
          <a:p>
            <a:pPr lvl="0">
              <a:buNone/>
            </a:pPr>
            <a:r>
              <a:rPr lang="en-US" dirty="0"/>
              <a:t>Do we only learn once or can we learn from it again</a:t>
            </a:r>
          </a:p>
          <a:p>
            <a:pPr lvl="0">
              <a:buNone/>
            </a:pPr>
            <a:r>
              <a:rPr lang="en-US" dirty="0"/>
              <a:t>On vs off policy</a:t>
            </a:r>
          </a:p>
          <a:p>
            <a:pPr lvl="0">
              <a:buNone/>
            </a:pPr>
            <a:endParaRPr lang="en-US" dirty="0"/>
          </a:p>
          <a:p>
            <a:pPr lvl="0">
              <a:buNone/>
            </a:pPr>
            <a:r>
              <a:rPr lang="en-US" dirty="0"/>
              <a:t>How much we squeeze out of data</a:t>
            </a:r>
          </a:p>
          <a:p>
            <a:pPr lvl="0">
              <a:buNone/>
            </a:pPr>
            <a:r>
              <a:rPr lang="en-US" dirty="0"/>
              <a:t>Learn a value function, learn a environment model </a:t>
            </a:r>
            <a:r>
              <a:rPr lang="en-US" dirty="0" err="1"/>
              <a:t>etc</a:t>
            </a:r>
            <a:endParaRPr lang="en-US" dirty="0"/>
          </a:p>
          <a:p>
            <a:pPr lvl="0">
              <a:buNone/>
            </a:pPr>
            <a:endParaRPr lang="en-US" dirty="0"/>
          </a:p>
          <a:p>
            <a:pPr lvl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6006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089D-27E2-4EA3-8A19-9E376BE1A5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Central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07802-5603-4355-B77E-ACDD69F995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/>
            <a:r>
              <a:rPr lang="en-GB" dirty="0"/>
              <a:t>1 – Exploration vs exploitation</a:t>
            </a:r>
          </a:p>
          <a:p>
            <a:pPr lvl="0"/>
            <a:r>
              <a:rPr lang="en-GB" sz="2800" dirty="0"/>
              <a:t> how good is my understanding of the range of options</a:t>
            </a:r>
          </a:p>
          <a:p>
            <a:pPr lvl="0"/>
            <a:r>
              <a:rPr lang="en-GB" dirty="0"/>
              <a:t>2 – Data</a:t>
            </a:r>
          </a:p>
          <a:p>
            <a:pPr lvl="0"/>
            <a:r>
              <a:rPr lang="en-GB" sz="2800" dirty="0"/>
              <a:t> biased sampling, non-stationary distribution</a:t>
            </a:r>
          </a:p>
          <a:p>
            <a:pPr lvl="0"/>
            <a:r>
              <a:rPr lang="en-GB" dirty="0"/>
              <a:t>3 – Credit assignment</a:t>
            </a:r>
          </a:p>
          <a:p>
            <a:pPr lvl="1"/>
            <a:r>
              <a:rPr lang="en-GB" sz="2800" dirty="0"/>
              <a:t>which past action gave me this current reward </a:t>
            </a:r>
          </a:p>
          <a:p>
            <a:pPr lvl="0"/>
            <a:r>
              <a:rPr lang="en-GB" dirty="0"/>
              <a:t>4 – Sample efficiency</a:t>
            </a:r>
          </a:p>
          <a:p>
            <a:pPr lvl="1">
              <a:buNone/>
            </a:pPr>
            <a:r>
              <a:rPr lang="en-GB" sz="2800" dirty="0"/>
              <a:t> learning quickly, squeezing information from data</a:t>
            </a:r>
          </a:p>
        </p:txBody>
      </p:sp>
    </p:spTree>
    <p:extLst>
      <p:ext uri="{BB962C8B-B14F-4D97-AF65-F5344CB8AC3E}">
        <p14:creationId xmlns:p14="http://schemas.microsoft.com/office/powerpoint/2010/main" val="14415441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8BC94-BC9E-45B7-B44A-A2C67E7021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two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C92BC-BAC0-4E07-A101-C79B21ECA1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 algn="l">
              <a:buNone/>
            </a:pPr>
            <a:r>
              <a:rPr lang="en-GB" dirty="0">
                <a:latin typeface="Noto Sans CJK JP Light"/>
              </a:rPr>
              <a:t>introduction to reinforcement learning</a:t>
            </a:r>
          </a:p>
          <a:p>
            <a:pPr lvl="0" algn="l">
              <a:buNone/>
            </a:pP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Markov Decision Processes</a:t>
            </a:r>
          </a:p>
        </p:txBody>
      </p:sp>
    </p:spTree>
    <p:extLst>
      <p:ext uri="{BB962C8B-B14F-4D97-AF65-F5344CB8AC3E}">
        <p14:creationId xmlns:p14="http://schemas.microsoft.com/office/powerpoint/2010/main" val="22488535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4D501-6AFB-471C-BFFB-40514493F5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Markov Decision 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4D7ED-E557-47A1-87A2-3D48A98B09B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Mathematical framework for the reinforcement learning problem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A lot of theory (which we won’t cover today) proves that certain algorithms will converge to unbiased or optimal values in MDPs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F5A13-9500-4E7E-AA2B-6779A7D6E67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Markov property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9B1AE-C25B-48CE-BBBC-00818C04B97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Can make prediction/decisions using </a:t>
            </a: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only the current state</a:t>
            </a:r>
          </a:p>
          <a:p>
            <a:pPr lvl="1">
              <a:buNone/>
            </a:pPr>
            <a:r>
              <a:rPr lang="en-GB" sz="2800" dirty="0"/>
              <a:t>any additional information about the history of the process will not improve our prediction/decision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Present state is totally independent of the past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Future is conditional only on the present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2C5D-57F4-42A9-AA38-8443BA3EEC1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State vs observation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7DB92-B080-4120-A196-F6DE39F4FC7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It’s not required that all reinforcement learning problems are true MDPs – it’s more of an ideal or a useful model for non MDPs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Often we are limited to </a:t>
            </a: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partially observed </a:t>
            </a:r>
            <a:r>
              <a:rPr lang="en-GB" dirty="0"/>
              <a:t>MDPs</a:t>
            </a:r>
          </a:p>
          <a:p>
            <a:pPr lvl="1">
              <a:buNone/>
            </a:pPr>
            <a:r>
              <a:rPr lang="en-GB" sz="2800" dirty="0"/>
              <a:t>the agent can only see some of the state variables</a:t>
            </a:r>
            <a:br>
              <a:rPr lang="en-GB" dirty="0"/>
            </a:br>
            <a:endParaRPr lang="en-GB" dirty="0"/>
          </a:p>
          <a:p>
            <a:pPr lvl="0">
              <a:buNone/>
            </a:pPr>
            <a:r>
              <a:rPr lang="en-GB" dirty="0"/>
              <a:t>Lose convergence guarantees but still might be able to train a good agent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5DC9-8B24-48D9-9D2A-527A787CCE2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Formal definition of an MDP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0CEA358-C752-4B55-A9DB-F3502DB1B868}"/>
              </a:ext>
            </a:extLst>
          </p:cNvPr>
          <p:cNvSpPr txBox="1">
            <a:spLocks/>
          </p:cNvSpPr>
          <p:nvPr/>
        </p:nvSpPr>
        <p:spPr>
          <a:xfrm>
            <a:off x="503998" y="2015999"/>
            <a:ext cx="8899883" cy="518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</a:rPr>
              <a:t>Set of states 		 		</a:t>
            </a:r>
            <a:r>
              <a:rPr lang="en-US" i="1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</a:rPr>
              <a:t>Set of actions 				</a:t>
            </a:r>
            <a:r>
              <a:rPr lang="en-US" i="1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</a:rPr>
              <a:t>State transition function 		</a:t>
            </a:r>
            <a:r>
              <a:rPr lang="en-US" i="1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P(s’ 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| s, a)</a:t>
            </a:r>
            <a:endParaRPr lang="en-US" i="1" dirty="0">
              <a:solidFill>
                <a:sysClr val="windowText" lastClr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</a:rPr>
              <a:t>Reward function				</a:t>
            </a:r>
            <a:r>
              <a:rPr lang="en-US" i="1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R(s, a, s’)</a:t>
            </a: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</a:rPr>
              <a:t>Initial state distribution 		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P(s</a:t>
            </a:r>
            <a:r>
              <a:rPr lang="en-GB" i="1" baseline="-33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</a:rPr>
              <a:t>Discount factor 				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</a:p>
          <a:p>
            <a:pPr>
              <a:buNone/>
            </a:pPr>
            <a:r>
              <a:rPr lang="en-US" dirty="0" err="1">
                <a:solidFill>
                  <a:sysClr val="windowText" lastClr="000000"/>
                </a:solidFill>
              </a:rPr>
              <a:t>Horizion</a:t>
            </a:r>
            <a:r>
              <a:rPr lang="en-GB" dirty="0">
                <a:solidFill>
                  <a:sysClr val="windowText" lastClr="000000"/>
                </a:solidFill>
              </a:rPr>
              <a:t>					</a:t>
            </a:r>
            <a:r>
              <a:rPr lang="en-GB" i="1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endParaRPr lang="en-US" i="1" dirty="0">
              <a:solidFill>
                <a:sysClr val="windowText" lastClr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buNone/>
            </a:pPr>
            <a:endParaRPr lang="en-US" dirty="0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C015D-D046-4DF2-8E2E-E5B9B25CF3E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Informal definition of an MDP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1A889-8260-49F5-A6C3-9CD91E40DB6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b="1" dirty="0">
                <a:solidFill>
                  <a:srgbClr val="92D050"/>
                </a:solidFill>
                <a:ea typeface="+mn-ea"/>
                <a:cs typeface="+mn-cs"/>
              </a:rPr>
              <a:t>Two objects</a:t>
            </a:r>
          </a:p>
          <a:p>
            <a:pPr lvl="0" algn="l"/>
            <a:r>
              <a:rPr lang="en-GB" dirty="0"/>
              <a:t>agent + environment</a:t>
            </a:r>
          </a:p>
          <a:p>
            <a:pPr lvl="0" algn="l"/>
            <a:endParaRPr lang="en-GB" dirty="0"/>
          </a:p>
          <a:p>
            <a:pPr algn="l">
              <a:buNone/>
            </a:pPr>
            <a:r>
              <a:rPr lang="en-GB" b="1" dirty="0">
                <a:solidFill>
                  <a:srgbClr val="92D050"/>
                </a:solidFill>
                <a:ea typeface="+mn-ea"/>
                <a:cs typeface="+mn-cs"/>
              </a:rPr>
              <a:t>Three signals</a:t>
            </a:r>
          </a:p>
          <a:p>
            <a:pPr lvl="0" algn="l"/>
            <a:r>
              <a:rPr lang="en-GB" dirty="0"/>
              <a:t>state,  action, reward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48139CA-A455-43F1-A186-AA06EF765410}"/>
              </a:ext>
            </a:extLst>
          </p:cNvPr>
          <p:cNvSpPr/>
          <p:nvPr/>
        </p:nvSpPr>
        <p:spPr>
          <a:xfrm>
            <a:off x="5903999" y="489600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0B0F30-BD51-4ED3-AA1E-FE569933B3BC}"/>
              </a:ext>
            </a:extLst>
          </p:cNvPr>
          <p:cNvSpPr/>
          <p:nvPr/>
        </p:nvSpPr>
        <p:spPr>
          <a:xfrm>
            <a:off x="5903999" y="244800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269E5D8F-3D75-4FDB-B210-C0CC7DC19E4F}"/>
              </a:ext>
            </a:extLst>
          </p:cNvPr>
          <p:cNvSpPr/>
          <p:nvPr/>
        </p:nvSpPr>
        <p:spPr>
          <a:xfrm flipV="1">
            <a:off x="6983999" y="352800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20B3569E-B4AA-465F-8AB0-EB12D5A084F7}"/>
              </a:ext>
            </a:extLst>
          </p:cNvPr>
          <p:cNvSpPr/>
          <p:nvPr/>
        </p:nvSpPr>
        <p:spPr>
          <a:xfrm>
            <a:off x="8784000" y="352800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5C87CF-3E1B-4DAB-9906-18F30DBE9FB5}"/>
              </a:ext>
            </a:extLst>
          </p:cNvPr>
          <p:cNvSpPr txBox="1"/>
          <p:nvPr/>
        </p:nvSpPr>
        <p:spPr>
          <a:xfrm>
            <a:off x="8928000" y="3600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A17321-57EC-4E1A-AC2C-21CB257D50B9}"/>
              </a:ext>
            </a:extLst>
          </p:cNvPr>
          <p:cNvSpPr txBox="1"/>
          <p:nvPr/>
        </p:nvSpPr>
        <p:spPr>
          <a:xfrm>
            <a:off x="5688000" y="3456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8A823-03E8-47DB-82E3-87315A9E5C8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C96C3-9980-4659-9AB3-442B54CA93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/>
            <a:r>
              <a:rPr lang="en-GB">
                <a:solidFill>
                  <a:srgbClr val="000000"/>
                </a:solidFill>
              </a:rPr>
              <a:t>Real or virtual</a:t>
            </a:r>
          </a:p>
          <a:p>
            <a:pPr lvl="0" algn="l"/>
            <a:endParaRPr lang="en-GB">
              <a:solidFill>
                <a:srgbClr val="000000"/>
              </a:solidFill>
            </a:endParaRPr>
          </a:p>
          <a:p>
            <a:pPr lvl="0" algn="l"/>
            <a:r>
              <a:rPr lang="en-GB">
                <a:solidFill>
                  <a:srgbClr val="000000"/>
                </a:solidFill>
              </a:rPr>
              <a:t>Discrete or continuous</a:t>
            </a:r>
          </a:p>
          <a:p>
            <a:pPr lvl="1" algn="l"/>
            <a:r>
              <a:rPr lang="en-GB">
                <a:solidFill>
                  <a:srgbClr val="000000"/>
                </a:solidFill>
              </a:rPr>
              <a:t>action space</a:t>
            </a:r>
          </a:p>
          <a:p>
            <a:pPr lvl="1" algn="l"/>
            <a:r>
              <a:rPr lang="en-GB">
                <a:solidFill>
                  <a:srgbClr val="000000"/>
                </a:solidFill>
              </a:rPr>
              <a:t>state space</a:t>
            </a:r>
          </a:p>
          <a:p>
            <a:pPr lvl="1" algn="l"/>
            <a:endParaRPr lang="en-GB">
              <a:solidFill>
                <a:srgbClr val="000000"/>
              </a:solidFill>
            </a:endParaRPr>
          </a:p>
          <a:p>
            <a:pPr lvl="0" algn="l"/>
            <a:r>
              <a:rPr lang="en-GB">
                <a:solidFill>
                  <a:srgbClr val="000000"/>
                </a:solidFill>
              </a:rPr>
              <a:t>Episodic vs. non-episodic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25B43-B568-428A-BE78-330A56B20361}"/>
              </a:ext>
            </a:extLst>
          </p:cNvPr>
          <p:cNvSpPr txBox="1"/>
          <p:nvPr/>
        </p:nvSpPr>
        <p:spPr>
          <a:xfrm>
            <a:off x="5688000" y="3456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1D27B9C-62E9-43F9-9AC7-61A866A557C4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indent="0" algn="ctr" hangingPunct="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defRPr sz="3200" b="1" i="0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environment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BD2507-53B7-4A78-A604-3144E31781DA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EFEFAADF-204B-4EC3-A247-E54C0DF40AA3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C725D90F-AC25-46D7-A493-03D17D18AB1B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0E73DA-8661-43AA-B9D2-1F88D0DCC2B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36E821-AB54-49C4-A81C-7D969AB24A91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Discrete vs continuous spaces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367598"/>
            <a:ext cx="4529395" cy="39115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None/>
            </a:pPr>
            <a:r>
              <a:rPr lang="en-GB" dirty="0"/>
              <a:t>Discrete action space</a:t>
            </a:r>
            <a:endParaRPr lang="en-GB" sz="2800" dirty="0"/>
          </a:p>
        </p:txBody>
      </p:sp>
      <p:pic>
        <p:nvPicPr>
          <p:cNvPr id="1028" name="Picture 4" descr="Image result for xbox 360 controller">
            <a:extLst>
              <a:ext uri="{FF2B5EF4-FFF2-40B4-BE49-F238E27FC236}">
                <a16:creationId xmlns:a16="http://schemas.microsoft.com/office/drawing/2014/main" id="{158716F6-B527-4B31-8719-44102975B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69" y="3525280"/>
            <a:ext cx="3480332" cy="264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3E9E8-8820-4747-8FB9-80E48F9EEFD3}"/>
              </a:ext>
            </a:extLst>
          </p:cNvPr>
          <p:cNvSpPr txBox="1">
            <a:spLocks/>
          </p:cNvSpPr>
          <p:nvPr/>
        </p:nvSpPr>
        <p:spPr>
          <a:xfrm>
            <a:off x="5033394" y="2367598"/>
            <a:ext cx="4529395" cy="39115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None/>
            </a:pPr>
            <a:r>
              <a:rPr lang="en-GB" dirty="0"/>
              <a:t>Continuous action space</a:t>
            </a:r>
          </a:p>
          <a:p>
            <a:pPr lvl="0" algn="ctr">
              <a:buNone/>
            </a:pPr>
            <a:endParaRPr lang="en-GB" sz="2800" dirty="0"/>
          </a:p>
          <a:p>
            <a:pPr lvl="0" algn="ctr">
              <a:buNone/>
            </a:pPr>
            <a:r>
              <a:rPr lang="en-GB" sz="2800" dirty="0"/>
              <a:t>Car accelerator from 0-100</a:t>
            </a:r>
          </a:p>
          <a:p>
            <a:pPr lvl="0" algn="ctr">
              <a:buNone/>
            </a:pPr>
            <a:endParaRPr lang="en-GB" sz="2800" dirty="0"/>
          </a:p>
          <a:p>
            <a:pPr lvl="0" algn="ctr">
              <a:buNone/>
            </a:pPr>
            <a:r>
              <a:rPr lang="en-GB" sz="2800" dirty="0"/>
              <a:t>We could discretize this as </a:t>
            </a:r>
          </a:p>
          <a:p>
            <a:pPr lvl="0" algn="ctr">
              <a:buNone/>
            </a:pPr>
            <a:r>
              <a:rPr lang="en-GB" sz="2800" dirty="0"/>
              <a:t>[0, 1, 2, 3 … 99, 100]</a:t>
            </a:r>
          </a:p>
        </p:txBody>
      </p:sp>
    </p:spTree>
    <p:extLst>
      <p:ext uri="{BB962C8B-B14F-4D97-AF65-F5344CB8AC3E}">
        <p14:creationId xmlns:p14="http://schemas.microsoft.com/office/powerpoint/2010/main" val="4221529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67AFE-43E2-4288-BBED-142D69912F0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Where to start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C8C7A-85F6-4536-B0E9-A2EF0F33A6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790959"/>
          </a:xfrm>
        </p:spPr>
        <p:txBody>
          <a:bodyPr/>
          <a:lstStyle/>
          <a:p>
            <a:pPr lvl="0">
              <a:buNone/>
            </a:pPr>
            <a:r>
              <a:rPr lang="en-GB" sz="2400" dirty="0"/>
              <a:t>Sutton &amp; </a:t>
            </a:r>
            <a:r>
              <a:rPr lang="en-GB" sz="2400" dirty="0" err="1"/>
              <a:t>Barto</a:t>
            </a:r>
            <a:r>
              <a:rPr lang="en-GB" sz="2400" dirty="0"/>
              <a:t> – Reinforcement Learning: An Introduction</a:t>
            </a:r>
          </a:p>
          <a:p>
            <a:pPr lvl="1"/>
            <a:r>
              <a:rPr lang="en-GB" sz="2400" dirty="0"/>
              <a:t>The bible of reinforcement learning</a:t>
            </a:r>
          </a:p>
          <a:p>
            <a:pPr lvl="0"/>
            <a:endParaRPr lang="en-GB" sz="2400" dirty="0"/>
          </a:p>
          <a:p>
            <a:pPr lvl="0">
              <a:buNone/>
            </a:pPr>
            <a:r>
              <a:rPr lang="en-GB" sz="2400" dirty="0"/>
              <a:t>RL Course by David Silver</a:t>
            </a:r>
          </a:p>
          <a:p>
            <a:pPr lvl="1"/>
            <a:r>
              <a:rPr lang="en-GB" sz="2400" dirty="0"/>
              <a:t>10 lecture series by lead DeepMind programmer</a:t>
            </a:r>
          </a:p>
          <a:p>
            <a:pPr lvl="1"/>
            <a:endParaRPr lang="en-GB" sz="2400" dirty="0"/>
          </a:p>
          <a:p>
            <a:pPr lvl="1">
              <a:buNone/>
            </a:pPr>
            <a:r>
              <a:rPr lang="en-GB" sz="2400" dirty="0"/>
              <a:t>Li (2017) Deep Reinforcement Learning: An Overview</a:t>
            </a:r>
          </a:p>
          <a:p>
            <a:pPr lvl="1"/>
            <a:endParaRPr lang="en-GB" sz="2400" dirty="0"/>
          </a:p>
          <a:p>
            <a:pPr lvl="0">
              <a:buNone/>
            </a:pPr>
            <a:r>
              <a:rPr lang="en-GB" sz="2400" dirty="0"/>
              <a:t>These are all in the course repo </a:t>
            </a:r>
            <a:r>
              <a:rPr lang="en-GB" sz="2400" dirty="0">
                <a:hlinkClick r:id="rId3"/>
              </a:rPr>
              <a:t>https://github.com/ADGEfficiency/DSR_RL</a:t>
            </a:r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Discrete vs continuous spaces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015999"/>
            <a:ext cx="9071640" cy="518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None/>
            </a:pPr>
            <a:r>
              <a:rPr lang="en-GB" dirty="0"/>
              <a:t>This can be a key consideration – some algorithms can only work with discrete spaces</a:t>
            </a:r>
          </a:p>
          <a:p>
            <a:pPr lvl="1">
              <a:buNone/>
            </a:pPr>
            <a:r>
              <a:rPr lang="en-US" sz="2800" dirty="0"/>
              <a:t>Q</a:t>
            </a:r>
            <a:r>
              <a:rPr lang="en-GB" sz="2800" dirty="0"/>
              <a:t>-Learning requires a discrete action space to argmax across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Always possible to discretize a continuous action space</a:t>
            </a:r>
          </a:p>
          <a:p>
            <a:pPr lvl="1">
              <a:buNone/>
            </a:pPr>
            <a:r>
              <a:rPr lang="en-US" sz="2800" dirty="0">
                <a:solidFill>
                  <a:srgbClr val="FF0000"/>
                </a:solidFill>
              </a:rPr>
              <a:t>curse of dimensionality</a:t>
            </a:r>
          </a:p>
          <a:p>
            <a:pPr lvl="1">
              <a:buNone/>
            </a:pPr>
            <a:r>
              <a:rPr lang="en-US" sz="2800" dirty="0"/>
              <a:t>may lose information about the structure of the action space</a:t>
            </a:r>
            <a:endParaRPr lang="en-GB" sz="2800" dirty="0"/>
          </a:p>
          <a:p>
            <a:pPr lvl="1">
              <a:buNone/>
            </a:pPr>
            <a:endParaRPr lang="en-GB" sz="28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B6A14-6ADD-489E-955B-53E7F8C8857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F598E-C901-4199-BF33-113D31B784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Flexible concept</a:t>
            </a: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 n-d array per time step</a:t>
            </a:r>
          </a:p>
          <a:p>
            <a:pPr lvl="0" algn="l"/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Information for agent to</a:t>
            </a:r>
          </a:p>
          <a:p>
            <a:pPr lvl="1" algn="l"/>
            <a:r>
              <a:rPr lang="en-GB" dirty="0">
                <a:solidFill>
                  <a:srgbClr val="000000"/>
                </a:solidFill>
              </a:rPr>
              <a:t>learn from</a:t>
            </a:r>
          </a:p>
          <a:p>
            <a:pPr lvl="1" algn="l"/>
            <a:r>
              <a:rPr lang="en-GB" dirty="0">
                <a:solidFill>
                  <a:srgbClr val="000000"/>
                </a:solidFill>
              </a:rPr>
              <a:t>choose next action</a:t>
            </a:r>
          </a:p>
          <a:p>
            <a:pPr lvl="1" algn="l"/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Fully observed vs hidden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DCA5339-E9CF-4FA1-BFA3-2EB4F7687E4C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A5FB3B8-4451-4CAF-9EFB-EBD7B79DA624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D828528C-2D98-4617-8BE5-A0CAA9A81099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FD8FF282-29AE-4697-8495-5F471EFD0CD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23DA31-837B-4580-A2AB-77329D2F8C9B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D76FDF-B33D-4BD8-A555-29BBEC9F9B32}"/>
              </a:ext>
            </a:extLst>
          </p:cNvPr>
          <p:cNvSpPr txBox="1"/>
          <p:nvPr/>
        </p:nvSpPr>
        <p:spPr>
          <a:xfrm>
            <a:off x="5769780" y="3741111"/>
            <a:ext cx="844439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state</a:t>
            </a: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C84BD-5C29-43A1-8068-10B23166D5B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Reward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6D40E-63BA-415F-B2DD-A939C12638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Flexible concept</a:t>
            </a:r>
          </a:p>
          <a:p>
            <a:pPr lvl="0" algn="l"/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Scalar per time step</a:t>
            </a:r>
          </a:p>
          <a:p>
            <a:pPr lvl="1" algn="l">
              <a:buNone/>
            </a:pPr>
            <a:endParaRPr lang="en-GB" b="1" dirty="0">
              <a:solidFill>
                <a:srgbClr val="92D050"/>
              </a:solidFill>
              <a:ea typeface="+mn-ea"/>
              <a:cs typeface="+mn-cs"/>
            </a:endParaRPr>
          </a:p>
          <a:p>
            <a:pPr lvl="1" algn="l">
              <a:buNone/>
            </a:pPr>
            <a:r>
              <a:rPr lang="en-GB" dirty="0">
                <a:solidFill>
                  <a:srgbClr val="FF0000"/>
                </a:solidFill>
                <a:ea typeface="+mn-ea"/>
                <a:cs typeface="+mn-cs"/>
              </a:rPr>
              <a:t>delayed</a:t>
            </a:r>
          </a:p>
          <a:p>
            <a:pPr lvl="1" algn="l">
              <a:buNone/>
            </a:pPr>
            <a:endParaRPr lang="en-GB" dirty="0">
              <a:solidFill>
                <a:srgbClr val="FF0000"/>
              </a:solidFill>
              <a:ea typeface="+mn-ea"/>
              <a:cs typeface="+mn-cs"/>
            </a:endParaRPr>
          </a:p>
          <a:p>
            <a:pPr lvl="1" algn="l">
              <a:buNone/>
            </a:pPr>
            <a:r>
              <a:rPr lang="en-GB" dirty="0">
                <a:solidFill>
                  <a:srgbClr val="FF0000"/>
                </a:solidFill>
                <a:ea typeface="+mn-ea"/>
                <a:cs typeface="+mn-cs"/>
              </a:rPr>
              <a:t>sparse</a:t>
            </a:r>
          </a:p>
          <a:p>
            <a:pPr lvl="1" algn="l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539DE20-BCC4-47DF-9F3A-200695CB577B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A6732B0-D08C-4981-A340-85193E9BD063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0ABD5A28-242F-4755-800C-C6BA5F558562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6EC2E629-06C5-4AD3-807A-1F2F9DE3A531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0283D-E9CD-4F79-BE7C-19E8E312A478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5EE8A0-A470-4CAF-A6CC-C196DC30C983}"/>
              </a:ext>
            </a:extLst>
          </p:cNvPr>
          <p:cNvSpPr txBox="1"/>
          <p:nvPr/>
        </p:nvSpPr>
        <p:spPr>
          <a:xfrm>
            <a:off x="5760579" y="3741111"/>
            <a:ext cx="862842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reward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0B52-62E0-4EBC-9538-4BAD2B7725B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76B73-18A0-4BB1-9EB2-3067D10FE6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112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Learner &amp; decision maker</a:t>
            </a:r>
          </a:p>
          <a:p>
            <a:pPr lvl="0" algn="l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maximize </a:t>
            </a:r>
            <a:r>
              <a:rPr lang="en-GB" sz="2800" dirty="0">
                <a:solidFill>
                  <a:schemeClr val="accent6"/>
                </a:solidFill>
              </a:rPr>
              <a:t>cumulative</a:t>
            </a: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future </a:t>
            </a:r>
            <a:r>
              <a:rPr lang="en-GB" sz="2800" dirty="0">
                <a:solidFill>
                  <a:schemeClr val="accent6"/>
                </a:solidFill>
              </a:rPr>
              <a:t>expected</a:t>
            </a: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reward</a:t>
            </a: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Agent always has a policy </a:t>
            </a:r>
          </a:p>
          <a:p>
            <a:pPr lvl="0" algn="l">
              <a:buNone/>
            </a:pPr>
            <a:r>
              <a:rPr lang="en-GB" sz="2800" dirty="0">
                <a:solidFill>
                  <a:srgbClr val="000000"/>
                </a:solidFill>
              </a:rPr>
              <a:t>even if it’s a bad one!</a:t>
            </a: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04C2CEC-E5C8-4D17-B8B7-92636F2131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3C2686A-4DD3-4266-A6B1-500CF04243CF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B28E14AF-A8AF-47E5-9DA7-C1475B014B8C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6E675AB0-6CCC-4665-8761-875A81F00CEB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9BD433-8AA6-4F17-A297-CF36F4127A01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DC3831-719B-4AD9-BF55-8FF09F0623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6891B-7FAB-407D-81EE-F2E3EE7EE43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Policy - 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π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73A2D-1B57-4718-BDA2-A9B1170A21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Rules to select actions</a:t>
            </a: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Always follow a policy</a:t>
            </a:r>
          </a:p>
          <a:p>
            <a:pPr lvl="4" algn="l">
              <a:buNone/>
            </a:pPr>
            <a:r>
              <a:rPr lang="en-GB" sz="2800" dirty="0">
                <a:solidFill>
                  <a:srgbClr val="000000"/>
                </a:solidFill>
              </a:rPr>
              <a:t> act randomly</a:t>
            </a:r>
          </a:p>
          <a:p>
            <a:pPr lvl="3" algn="l">
              <a:buNone/>
            </a:pPr>
            <a:r>
              <a:rPr lang="en-GB" sz="2800" dirty="0">
                <a:solidFill>
                  <a:srgbClr val="000000"/>
                </a:solidFill>
              </a:rPr>
              <a:t> always pick specific action</a:t>
            </a:r>
          </a:p>
          <a:p>
            <a:pPr lvl="3" algn="l">
              <a:buNone/>
            </a:pPr>
            <a:r>
              <a:rPr lang="en-GB" sz="2800" dirty="0">
                <a:solidFill>
                  <a:srgbClr val="000000"/>
                </a:solidFill>
              </a:rPr>
              <a:t> optimal (</a:t>
            </a:r>
            <a:r>
              <a:rPr lang="en-GB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π*</a:t>
            </a:r>
            <a:r>
              <a:rPr lang="en-GB" sz="2800" dirty="0"/>
              <a:t>)</a:t>
            </a:r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Deterministic or stochastic policies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AE02DDD-0999-4484-B677-3647547D788B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DEA6027-F1CB-4158-8BE8-956E6FFFF971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algn="ctr" hangingPunct="0"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C83DC8C5-0174-4D01-983D-09068BF63355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A063AD7D-CB9A-4618-BAC4-8543249149AE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EB1677-4521-4CEF-995B-F712D331E107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F9A65B-5E7C-41A6-BC1E-D50990856693}"/>
              </a:ext>
            </a:extLst>
          </p:cNvPr>
          <p:cNvSpPr txBox="1"/>
          <p:nvPr/>
        </p:nvSpPr>
        <p:spPr>
          <a:xfrm>
            <a:off x="5769779" y="3741111"/>
            <a:ext cx="844440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>
                <a:solidFill>
                  <a:srgbClr val="800000"/>
                </a:solidFill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>
                <a:solidFill>
                  <a:srgbClr val="800000"/>
                </a:solidFill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6891B-7FAB-407D-81EE-F2E3EE7EE43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Policy - 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π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340BDA5-1CD4-4B93-8779-635B2B6B6E89}"/>
              </a:ext>
            </a:extLst>
          </p:cNvPr>
          <p:cNvSpPr txBox="1">
            <a:spLocks/>
          </p:cNvSpPr>
          <p:nvPr/>
        </p:nvSpPr>
        <p:spPr>
          <a:xfrm>
            <a:off x="503999" y="2015999"/>
            <a:ext cx="5040000" cy="518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StarSymbol"/>
              <a:buNone/>
            </a:pPr>
            <a:r>
              <a:rPr lang="en-US" dirty="0">
                <a:solidFill>
                  <a:srgbClr val="000000"/>
                </a:solidFill>
              </a:rPr>
              <a:t>Picture of policy as a function</a:t>
            </a:r>
          </a:p>
          <a:p>
            <a:pPr algn="l">
              <a:buFont typeface="StarSymbol"/>
              <a:buNone/>
            </a:pPr>
            <a:endParaRPr lang="en-US" dirty="0">
              <a:solidFill>
                <a:srgbClr val="000000"/>
              </a:solidFill>
            </a:endParaRPr>
          </a:p>
          <a:p>
            <a:pPr algn="l">
              <a:buFont typeface="StarSymbol"/>
              <a:buNone/>
            </a:pPr>
            <a:r>
              <a:rPr lang="en-US" dirty="0">
                <a:solidFill>
                  <a:srgbClr val="000000"/>
                </a:solidFill>
              </a:rPr>
              <a:t>DO in R and python!</a:t>
            </a:r>
          </a:p>
        </p:txBody>
      </p:sp>
    </p:spTree>
    <p:extLst>
      <p:ext uri="{BB962C8B-B14F-4D97-AF65-F5344CB8AC3E}">
        <p14:creationId xmlns:p14="http://schemas.microsoft.com/office/powerpoint/2010/main" val="1623270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Policy - 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π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256001" cy="5184000"/>
          </a:xfrm>
        </p:spPr>
        <p:txBody>
          <a:bodyPr/>
          <a:lstStyle/>
          <a:p>
            <a:pPr lvl="0" algn="just">
              <a:buNone/>
            </a:pPr>
            <a:r>
              <a:rPr lang="en-GB" dirty="0">
                <a:solidFill>
                  <a:srgbClr val="000000"/>
                </a:solidFill>
              </a:rPr>
              <a:t>On vs off policy learning</a:t>
            </a:r>
          </a:p>
          <a:p>
            <a:pPr lvl="0" algn="just">
              <a:buNone/>
            </a:pP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GB" sz="2800" dirty="0">
                <a:solidFill>
                  <a:srgbClr val="000000"/>
                </a:solidFill>
              </a:rPr>
              <a:t>ability to learn from the experience of other policies</a:t>
            </a:r>
          </a:p>
          <a:p>
            <a:pPr lvl="0" algn="just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just">
              <a:buNone/>
            </a:pPr>
            <a:r>
              <a:rPr lang="en-GB" dirty="0">
                <a:solidFill>
                  <a:srgbClr val="000000"/>
                </a:solidFill>
              </a:rPr>
              <a:t>Policy can be</a:t>
            </a: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 parameterized directly</a:t>
            </a: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 generated from a value function</a:t>
            </a:r>
          </a:p>
          <a:p>
            <a:pPr lvl="6" algn="just">
              <a:buNone/>
            </a:pPr>
            <a:endParaRPr lang="en-GB" sz="2800" dirty="0">
              <a:solidFill>
                <a:srgbClr val="000000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344E1C9-5A9F-4B75-9B27-65AD280A2E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4A981A0-2733-4698-A779-053D6FF89B42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1651C09-D4D4-42D3-BB52-F6DAF5B4552B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F6E12F-B6D5-41E8-AD35-BD3F8F3CCC3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8FBB3B-5E43-424F-907A-B4D87CA00E1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4344C-6AE1-4468-8BB0-42AE8D0B41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Environment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Predicts environment response to actions</a:t>
            </a: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 </a:t>
            </a:r>
            <a:r>
              <a:rPr lang="en-GB" sz="2800" b="1" dirty="0">
                <a:solidFill>
                  <a:schemeClr val="accent6"/>
                </a:solidFill>
              </a:rPr>
              <a:t>predicts </a:t>
            </a:r>
            <a:r>
              <a:rPr lang="en-GB" sz="2800" b="1" i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s’, r</a:t>
            </a:r>
            <a:r>
              <a:rPr lang="en-GB" sz="2800" b="1" i="1" dirty="0">
                <a:solidFill>
                  <a:schemeClr val="accent6"/>
                </a:solidFill>
              </a:rPr>
              <a:t>  </a:t>
            </a:r>
            <a:r>
              <a:rPr lang="en-GB" sz="2800" b="1" dirty="0">
                <a:solidFill>
                  <a:schemeClr val="accent6"/>
                </a:solidFill>
              </a:rPr>
              <a:t>from </a:t>
            </a:r>
            <a:r>
              <a:rPr lang="en-GB" sz="2800" b="1" i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s, a</a:t>
            </a: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 not predicting </a:t>
            </a:r>
            <a:r>
              <a:rPr lang="en-GB" sz="2800" i="1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</a:t>
            </a:r>
            <a:r>
              <a:rPr lang="en-GB" sz="2800" dirty="0">
                <a:solidFill>
                  <a:srgbClr val="000000"/>
                </a:solidFill>
              </a:rPr>
              <a:t> (return)!</a:t>
            </a:r>
          </a:p>
          <a:p>
            <a:pPr lvl="6" algn="just">
              <a:buNone/>
            </a:pPr>
            <a:endParaRPr lang="en-GB" sz="2800" dirty="0">
              <a:solidFill>
                <a:srgbClr val="000000"/>
              </a:solidFill>
            </a:endParaRP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Sample vs. distributional model</a:t>
            </a:r>
          </a:p>
          <a:p>
            <a:pPr lvl="6" algn="just">
              <a:buNone/>
            </a:pPr>
            <a:endParaRPr lang="en-GB" sz="2800" dirty="0">
              <a:solidFill>
                <a:srgbClr val="000000"/>
              </a:solidFill>
            </a:endParaRP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Model has to be learnt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344E1C9-5A9F-4B75-9B27-65AD280A2E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4A981A0-2733-4698-A779-053D6FF89B42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1651C09-D4D4-42D3-BB52-F6DAF5B4552B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F6E12F-B6D5-41E8-AD35-BD3F8F3CCC3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8FBB3B-5E43-424F-907A-B4D87CA00E1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4344C-6AE1-4468-8BB0-42AE8D0B41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  <p:extLst>
      <p:ext uri="{BB962C8B-B14F-4D97-AF65-F5344CB8AC3E}">
        <p14:creationId xmlns:p14="http://schemas.microsoft.com/office/powerpoint/2010/main" val="16022845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6870583"/>
            <a:ext cx="10080625" cy="689092"/>
          </a:xfrm>
        </p:spPr>
        <p:txBody>
          <a:bodyPr/>
          <a:lstStyle/>
          <a:p>
            <a:pPr lvl="0"/>
            <a:r>
              <a:rPr lang="en-GB" sz="1800" i="1" dirty="0"/>
              <a:t>Sutton &amp; </a:t>
            </a:r>
            <a:r>
              <a:rPr lang="en-GB" sz="1800" i="1" dirty="0" err="1"/>
              <a:t>Barto</a:t>
            </a:r>
            <a:endParaRPr lang="en-GB" sz="1800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78CB2F-9C7C-4E3D-AF53-22D6F2AD0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76919"/>
            <a:ext cx="10080625" cy="515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542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F44816-593C-4120-8040-77A371E55456}"/>
              </a:ext>
            </a:extLst>
          </p:cNvPr>
          <p:cNvSpPr txBox="1"/>
          <p:nvPr/>
        </p:nvSpPr>
        <p:spPr>
          <a:xfrm>
            <a:off x="2592000" y="1224000"/>
            <a:ext cx="482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6A77C84-5A93-4E75-BF22-67D646696B77}"/>
              </a:ext>
            </a:extLst>
          </p:cNvPr>
          <p:cNvSpPr/>
          <p:nvPr/>
        </p:nvSpPr>
        <p:spPr>
          <a:xfrm>
            <a:off x="2376000" y="720000"/>
            <a:ext cx="5688000" cy="2376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policy</a:t>
            </a:r>
            <a:r>
              <a:rPr lang="en-GB" sz="24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  				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π(s)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value function(s) 	         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V</a:t>
            </a:r>
            <a:r>
              <a:rPr lang="en-GB" sz="2400" b="0" i="1" u="none" strike="noStrike" kern="1200" cap="none" baseline="-3300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(s), </a:t>
            </a:r>
            <a:r>
              <a:rPr lang="en-GB" sz="2400" b="0" i="1" u="none" strike="noStrike" kern="1200" cap="none" baseline="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Q</a:t>
            </a:r>
            <a:r>
              <a:rPr lang="en-GB" sz="2400" b="0" i="1" u="none" strike="noStrike" kern="1200" cap="none" baseline="-3300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</a:t>
            </a:r>
            <a:r>
              <a:rPr lang="en-GB" sz="2400" b="0" i="1" u="none" strike="noStrike" kern="1200" cap="none" baseline="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(s, a)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 model(s)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168CA10-FEC0-42A1-BFBD-FD3932044060}"/>
              </a:ext>
            </a:extLst>
          </p:cNvPr>
          <p:cNvSpPr/>
          <p:nvPr/>
        </p:nvSpPr>
        <p:spPr>
          <a:xfrm>
            <a:off x="2376000" y="4536000"/>
            <a:ext cx="5688000" cy="2376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ENVIRONMENT</a:t>
            </a:r>
          </a:p>
          <a:p>
            <a:pPr marL="0" marR="0" lvl="1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state transition 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eeSans" pitchFamily="2"/>
              </a:rPr>
              <a:t>P(s’ 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| s, a)</a:t>
            </a:r>
          </a:p>
          <a:p>
            <a:pPr marL="0" marR="0" lvl="1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reward transition 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R(s, a, s’)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4EB96BCB-ACA6-4042-B3FA-BA77EF6ADA41}"/>
              </a:ext>
            </a:extLst>
          </p:cNvPr>
          <p:cNvSpPr/>
          <p:nvPr/>
        </p:nvSpPr>
        <p:spPr>
          <a:xfrm>
            <a:off x="8063999" y="1728000"/>
            <a:ext cx="1224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481D9DD-0FC8-42F2-88EB-A57A4F23E2F0}"/>
              </a:ext>
            </a:extLst>
          </p:cNvPr>
          <p:cNvSpPr/>
          <p:nvPr/>
        </p:nvSpPr>
        <p:spPr>
          <a:xfrm>
            <a:off x="925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74A13A1C-89A1-49EA-AE1E-C96BE821A31E}"/>
              </a:ext>
            </a:extLst>
          </p:cNvPr>
          <p:cNvSpPr/>
          <p:nvPr/>
        </p:nvSpPr>
        <p:spPr>
          <a:xfrm>
            <a:off x="1296000" y="1692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FD0B4-E935-430D-82AF-CE3C83913CFB}"/>
              </a:ext>
            </a:extLst>
          </p:cNvPr>
          <p:cNvSpPr txBox="1"/>
          <p:nvPr/>
        </p:nvSpPr>
        <p:spPr>
          <a:xfrm>
            <a:off x="136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 s,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 r</a:t>
            </a: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86934A3C-2A6D-4141-B712-0BE08E6156CA}"/>
              </a:ext>
            </a:extLst>
          </p:cNvPr>
          <p:cNvSpPr/>
          <p:nvPr/>
        </p:nvSpPr>
        <p:spPr>
          <a:xfrm>
            <a:off x="133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15F0A43B-C32B-4451-8E1D-39D53DB66926}"/>
              </a:ext>
            </a:extLst>
          </p:cNvPr>
          <p:cNvSpPr/>
          <p:nvPr/>
        </p:nvSpPr>
        <p:spPr>
          <a:xfrm>
            <a:off x="1296000" y="5616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C8A70DEB-3EC3-4741-85DC-662309CEC3E1}"/>
              </a:ext>
            </a:extLst>
          </p:cNvPr>
          <p:cNvSpPr/>
          <p:nvPr/>
        </p:nvSpPr>
        <p:spPr>
          <a:xfrm flipH="1">
            <a:off x="8063999" y="5580000"/>
            <a:ext cx="1188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583B3B-ED08-4B4C-B071-66038C6BF148}"/>
              </a:ext>
            </a:extLst>
          </p:cNvPr>
          <p:cNvSpPr txBox="1"/>
          <p:nvPr/>
        </p:nvSpPr>
        <p:spPr>
          <a:xfrm>
            <a:off x="748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6D33BB-11CB-44A9-819E-4F9CDBE663E1}"/>
              </a:ext>
            </a:extLst>
          </p:cNvPr>
          <p:cNvSpPr txBox="1"/>
          <p:nvPr/>
        </p:nvSpPr>
        <p:spPr>
          <a:xfrm>
            <a:off x="2376000" y="-360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learns to maximise return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AD15A6-AD57-4287-B62A-A092F061DCEB}"/>
              </a:ext>
            </a:extLst>
          </p:cNvPr>
          <p:cNvSpPr txBox="1"/>
          <p:nvPr/>
        </p:nvSpPr>
        <p:spPr>
          <a:xfrm>
            <a:off x="2376000" y="6623999"/>
            <a:ext cx="5688000" cy="1080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responds to action</a:t>
            </a:r>
          </a:p>
        </p:txBody>
      </p:sp>
    </p:spTree>
    <p:extLst>
      <p:ext uri="{BB962C8B-B14F-4D97-AF65-F5344CB8AC3E}">
        <p14:creationId xmlns:p14="http://schemas.microsoft.com/office/powerpoint/2010/main" val="2941666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4736C5C-C0E9-4599-B603-9CC906DBA01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805039"/>
                <a:ext cx="9071640" cy="4384440"/>
              </a:xfrm>
            </p:spPr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>
                    <a:latin typeface="Noto Sans CJK JP Light"/>
                    <a:ea typeface="Cambria Math" panose="02040503050406030204" pitchFamily="18" charset="0"/>
                  </a:rPr>
                  <a:t>    </a:t>
                </a:r>
                <a:r>
                  <a:rPr lang="en-GB" sz="2400" dirty="0">
                    <a:latin typeface="Noto Sans CJK JP Light"/>
                  </a:rPr>
                  <a:t>= state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 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=  next state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  = action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</m:oMath>
                </a14:m>
                <a:r>
                  <a:rPr lang="en-GB" sz="2400" i="1" dirty="0">
                    <a:latin typeface="Noto Sans CJK JP Light"/>
                    <a:ea typeface="Cambria Math" panose="02040503050406030204" pitchFamily="18" charset="0"/>
                  </a:rPr>
                  <a:t>  </a:t>
                </a:r>
                <a:r>
                  <a:rPr lang="en-GB" sz="2400" dirty="0">
                    <a:latin typeface="Noto Sans CJK JP Light"/>
                  </a:rPr>
                  <a:t>= reward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GB" sz="2400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 = discounted return after t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  = discount factor 	</a:t>
                </a:r>
              </a:p>
              <a:p>
                <a:pPr lvl="0"/>
                <a:endParaRPr lang="en-GB" sz="2400" dirty="0">
                  <a:latin typeface="Noto Sans CJK JP Light"/>
                </a:endParaRPr>
              </a:p>
              <a:p>
                <a:pPr lvl="0"/>
                <a:r>
                  <a:rPr lang="en-GB" sz="2400" dirty="0">
                    <a:latin typeface="Noto Sans CJK JP Light"/>
                  </a:rPr>
                  <a:t>Experience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’)</m:t>
                    </m:r>
                  </m:oMath>
                </a14:m>
                <a:endParaRPr lang="en-GB" sz="2400" i="1" dirty="0">
                  <a:latin typeface="Noto Sans CJK JP Light"/>
                  <a:ea typeface="Cambria Math" panose="02040503050406030204" pitchFamily="18" charset="0"/>
                </a:endParaRPr>
              </a:p>
              <a:p>
                <a:pPr lvl="0"/>
                <a:r>
                  <a:rPr lang="en-GB" sz="2400" dirty="0">
                    <a:latin typeface="Noto Sans CJK JP Light"/>
                  </a:rPr>
                  <a:t>Markov Decision Process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l-GR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 </m:t>
                    </m:r>
                  </m:oMath>
                </a14:m>
                <a:endParaRPr lang="en-GB" sz="2400" i="1" dirty="0">
                  <a:latin typeface="Noto Sans CJK JP Ligh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4736C5C-C0E9-4599-B603-9CC906DBA01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805039"/>
                <a:ext cx="9071640" cy="4384440"/>
              </a:xfrm>
              <a:blipFill>
                <a:blip r:embed="rId3"/>
                <a:stretch>
                  <a:fillRect l="-1142" t="-2086" b="-118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F678C69-DE06-4296-A16A-9DB9587B829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Nomenclature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03F82B8-9514-4756-A059-00FF5189D636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184000" y="1805400"/>
                <a:ext cx="4752000" cy="438444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>
                    <a:latin typeface="Noto Sans CJK JP Light"/>
                    <a:ea typeface="Cambria Math" panose="02040503050406030204" pitchFamily="18" charset="0"/>
                  </a:rPr>
                  <a:t>     </a:t>
                </a:r>
                <a:r>
                  <a:rPr lang="en-GB" sz="2400" dirty="0"/>
                  <a:t>= stochastic policy </a:t>
                </a:r>
              </a:p>
              <a:p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  = deterministic policy	</a:t>
                </a:r>
              </a:p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GB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	        = optimal policy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400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	        = value function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400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    </m:t>
                    </m:r>
                  </m:oMath>
                </a14:m>
                <a:r>
                  <a:rPr lang="en-GB" sz="2400" dirty="0"/>
                  <a:t>= action-value function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sz="2400" dirty="0"/>
                  <a:t>	        =  function parameters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sz="2400" dirty="0"/>
                  <a:t>	        =  expectation of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2400" i="1" dirty="0"/>
              </a:p>
              <a:p>
                <a:pPr lvl="0"/>
                <a:endParaRPr lang="en-GB" sz="2400" dirty="0"/>
              </a:p>
              <a:p>
                <a:pPr lvl="0"/>
                <a:endParaRPr lang="en-GB" sz="2400" dirty="0"/>
              </a:p>
              <a:p>
                <a:pPr lvl="0"/>
                <a:endParaRPr lang="en-GB" sz="2400" dirty="0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03F82B8-9514-4756-A059-00FF5189D63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184000" y="1805400"/>
                <a:ext cx="4752000" cy="4384440"/>
              </a:xfrm>
              <a:blipFill>
                <a:blip r:embed="rId4"/>
                <a:stretch>
                  <a:fillRect l="-1795" t="-20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576626" cy="5184000"/>
              </a:xfrm>
            </p:spPr>
            <p:txBody>
              <a:bodyPr/>
              <a:lstStyle/>
              <a:p>
                <a:pPr lvl="6" algn="just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Agent’s goal is to maximise expected future reward</a:t>
                </a:r>
              </a:p>
              <a:p>
                <a:pPr lvl="6" algn="just">
                  <a:buNone/>
                </a:pPr>
                <a:endParaRPr lang="en-GB" dirty="0">
                  <a:solidFill>
                    <a:srgbClr val="000000"/>
                  </a:solidFill>
                </a:endParaRPr>
              </a:p>
              <a:p>
                <a:pPr lvl="6" algn="just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Return (</a:t>
                </a:r>
                <a:r>
                  <a:rPr lang="en-GB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GB" baseline="-25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</a:t>
                </a:r>
                <a:r>
                  <a:rPr lang="en-GB" dirty="0">
                    <a:solidFill>
                      <a:srgbClr val="000000"/>
                    </a:solidFill>
                  </a:rPr>
                  <a:t>) is the </a:t>
                </a:r>
                <a:r>
                  <a:rPr lang="en-GB" b="1" dirty="0">
                    <a:solidFill>
                      <a:srgbClr val="92D050"/>
                    </a:solidFill>
                    <a:ea typeface="+mn-ea"/>
                    <a:cs typeface="+mn-cs"/>
                  </a:rPr>
                  <a:t>total discounted future reward 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 after time </a:t>
                </a:r>
                <a:r>
                  <a:rPr lang="en-GB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t</a:t>
                </a:r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, until end of episode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GB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)</a:t>
                </a:r>
                <a:endParaRPr lang="en-GB" sz="2800" b="1" i="1" dirty="0">
                  <a:solidFill>
                    <a:srgbClr val="92D050"/>
                  </a:solidFill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t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γ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γ</m:t>
                          </m:r>
                        </m:e>
                        <m:sup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…=</m:t>
                      </m:r>
                      <m:nary>
                        <m:naryPr>
                          <m:chr m:val="∑"/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k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γ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t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>
                  <a:solidFill>
                    <a:srgbClr val="92D050"/>
                  </a:solidFill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:r>
                  <a:rPr lang="en-GB" i="1" dirty="0">
                    <a:solidFill>
                      <a:schemeClr val="tx1"/>
                    </a:solidFill>
                    <a:ea typeface="+mn-ea"/>
                    <a:cs typeface="+mn-cs"/>
                  </a:rPr>
                  <a:t>return = reward + discount * reward + discount</a:t>
                </a:r>
                <a:r>
                  <a:rPr lang="en-GB" i="1" baseline="30000" dirty="0">
                    <a:solidFill>
                      <a:schemeClr val="tx1"/>
                    </a:solidFill>
                    <a:ea typeface="+mn-ea"/>
                    <a:cs typeface="+mn-cs"/>
                  </a:rPr>
                  <a:t>2</a:t>
                </a:r>
                <a:r>
                  <a:rPr lang="en-GB" i="1" dirty="0">
                    <a:solidFill>
                      <a:schemeClr val="tx1"/>
                    </a:solidFill>
                    <a:ea typeface="+mn-ea"/>
                    <a:cs typeface="+mn-cs"/>
                  </a:rPr>
                  <a:t>*reward</a:t>
                </a:r>
              </a:p>
              <a:p>
                <a:pPr lvl="6" algn="just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l-G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 </a:t>
                </a:r>
              </a:p>
              <a:p>
                <a:pPr lvl="6" algn="just">
                  <a:buNone/>
                </a:pPr>
                <a:endParaRPr lang="en-GB" i="1" dirty="0">
                  <a:solidFill>
                    <a:schemeClr val="tx1"/>
                  </a:solidFill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:endParaRPr lang="en-GB" b="1" dirty="0">
                  <a:solidFill>
                    <a:srgbClr val="92D050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576626" cy="5184000"/>
              </a:xfrm>
              <a:blipFill>
                <a:blip r:embed="rId3"/>
                <a:stretch>
                  <a:fillRect l="-2610"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80433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"/>
            <a:ext cx="9071640" cy="7559674"/>
          </a:xfrm>
        </p:spPr>
        <p:txBody>
          <a:bodyPr/>
          <a:lstStyle/>
          <a:p>
            <a:pPr lvl="0"/>
            <a:r>
              <a:rPr lang="en-GB" dirty="0"/>
              <a:t>Why are we discounting?</a:t>
            </a:r>
          </a:p>
        </p:txBody>
      </p:sp>
    </p:spTree>
    <p:extLst>
      <p:ext uri="{BB962C8B-B14F-4D97-AF65-F5344CB8AC3E}">
        <p14:creationId xmlns:p14="http://schemas.microsoft.com/office/powerpoint/2010/main" val="23815187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Discounting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576626" cy="5184000"/>
          </a:xfrm>
        </p:spPr>
        <p:txBody>
          <a:bodyPr/>
          <a:lstStyle/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Future is uncertain – stochastic environment</a:t>
            </a:r>
          </a:p>
          <a:p>
            <a:pPr lvl="6" algn="just">
              <a:buNone/>
            </a:pP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Matches human thinking – hyperbolic discounting</a:t>
            </a:r>
          </a:p>
          <a:p>
            <a:pPr lvl="6" algn="just">
              <a:buNone/>
            </a:pP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Finance – time value of money</a:t>
            </a:r>
          </a:p>
          <a:p>
            <a:pPr lvl="6" algn="just">
              <a:buNone/>
            </a:pP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Makes return a geometric series (for discount &lt;1)</a:t>
            </a: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 an infinite series with a </a:t>
            </a:r>
            <a:r>
              <a:rPr lang="en-GB" b="1" dirty="0">
                <a:solidFill>
                  <a:schemeClr val="accent6"/>
                </a:solidFill>
                <a:ea typeface="+mn-ea"/>
                <a:cs typeface="+mn-cs"/>
              </a:rPr>
              <a:t>finite sum</a:t>
            </a:r>
          </a:p>
        </p:txBody>
      </p:sp>
    </p:spTree>
    <p:extLst>
      <p:ext uri="{BB962C8B-B14F-4D97-AF65-F5344CB8AC3E}">
        <p14:creationId xmlns:p14="http://schemas.microsoft.com/office/powerpoint/2010/main" val="34506453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Discounting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576626" cy="5184000"/>
          </a:xfrm>
        </p:spPr>
        <p:txBody>
          <a:bodyPr/>
          <a:lstStyle/>
          <a:p>
            <a:pPr lvl="6" algn="just">
              <a:buNone/>
            </a:pPr>
            <a:r>
              <a:rPr lang="en-GB" b="1" dirty="0">
                <a:solidFill>
                  <a:schemeClr val="accent6"/>
                </a:solidFill>
                <a:ea typeface="+mn-ea"/>
                <a:cs typeface="+mn-cs"/>
              </a:rPr>
              <a:t>Put in some quantitative stuff about discount factor vs </a:t>
            </a:r>
            <a:r>
              <a:rPr lang="en-GB" b="1" dirty="0" err="1">
                <a:solidFill>
                  <a:schemeClr val="accent6"/>
                </a:solidFill>
                <a:ea typeface="+mn-ea"/>
                <a:cs typeface="+mn-cs"/>
              </a:rPr>
              <a:t>horizion</a:t>
            </a:r>
            <a:endParaRPr lang="en-GB" b="1" dirty="0">
              <a:solidFill>
                <a:schemeClr val="accent6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09159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5141755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Two objects - agent &amp; environment</a:t>
            </a:r>
          </a:p>
          <a:p>
            <a:pPr>
              <a:buNone/>
            </a:pPr>
            <a:r>
              <a:rPr lang="en-GB" dirty="0"/>
              <a:t>Three signals - state, reward &amp; action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Policy = rules to select actions</a:t>
            </a:r>
          </a:p>
          <a:p>
            <a:pPr>
              <a:buNone/>
            </a:pPr>
            <a:r>
              <a:rPr lang="en-GB" dirty="0"/>
              <a:t>Environment model = predicts next state &amp; reward</a:t>
            </a:r>
          </a:p>
          <a:p>
            <a:pPr>
              <a:buNone/>
            </a:pPr>
            <a:r>
              <a:rPr lang="en-GB" dirty="0"/>
              <a:t>Return = future discounted reward</a:t>
            </a:r>
          </a:p>
          <a:p>
            <a:pPr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4532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 new level of intelligence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>
              <a:buNone/>
            </a:pPr>
            <a:r>
              <a:rPr lang="en-US" dirty="0"/>
              <a:t>Artificial Intelligence and the Future | </a:t>
            </a:r>
            <a:r>
              <a:rPr lang="en-US" dirty="0" err="1"/>
              <a:t>Demis</a:t>
            </a:r>
            <a:r>
              <a:rPr lang="en-US" dirty="0"/>
              <a:t> Hassabis (2016)</a:t>
            </a:r>
          </a:p>
          <a:p>
            <a:r>
              <a:rPr lang="en-US" sz="2400" u="sng" dirty="0">
                <a:hlinkClick r:id="rId3"/>
              </a:rPr>
              <a:t>https://www.youtube.com/watch?v=i3lEG6aRGm8&amp;#t=27m12s</a:t>
            </a:r>
            <a:endParaRPr lang="en-US" sz="2400" dirty="0"/>
          </a:p>
          <a:p>
            <a:br>
              <a:rPr lang="en-US" dirty="0"/>
            </a:br>
            <a:r>
              <a:rPr lang="en-US" dirty="0" err="1"/>
              <a:t>Demis</a:t>
            </a:r>
            <a:r>
              <a:rPr lang="en-US" dirty="0"/>
              <a:t> Hassabis is Founder &amp; CEO of DeepMind</a:t>
            </a:r>
          </a:p>
          <a:p>
            <a:pPr>
              <a:buNone/>
            </a:pPr>
            <a:r>
              <a:rPr lang="en-US" dirty="0"/>
              <a:t>Talking about the brilliance of </a:t>
            </a:r>
            <a:r>
              <a:rPr lang="en-US" b="1" dirty="0"/>
              <a:t>AlphaGo</a:t>
            </a:r>
            <a:r>
              <a:rPr lang="en-US" dirty="0"/>
              <a:t> in it’s 2015 series</a:t>
            </a:r>
          </a:p>
          <a:p>
            <a:br>
              <a:rPr lang="en-US" dirty="0"/>
            </a:br>
            <a:endParaRPr lang="en-GB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8702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GB" dirty="0"/>
              <a:t>three -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introduction to value functions &amp; Bellman equation</a:t>
            </a:r>
          </a:p>
        </p:txBody>
      </p:sp>
    </p:spTree>
    <p:extLst>
      <p:ext uri="{BB962C8B-B14F-4D97-AF65-F5344CB8AC3E}">
        <p14:creationId xmlns:p14="http://schemas.microsoft.com/office/powerpoint/2010/main" val="1023166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b="1" dirty="0"/>
                  <a:t>Value</a:t>
                </a:r>
                <a:r>
                  <a:rPr lang="en-GB" dirty="0"/>
                  <a:t> </a:t>
                </a:r>
                <a:r>
                  <a:rPr lang="en-GB" b="1" dirty="0"/>
                  <a:t>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d>
                            <m:dPr>
                              <m:begChr m:val=""/>
                              <m:endChr m:val="|"/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GB" i="1" dirty="0"/>
              </a:p>
              <a:p>
                <a:pPr algn="ctr">
                  <a:buNone/>
                </a:pPr>
                <a:r>
                  <a:rPr lang="en-GB" sz="2800" i="1" dirty="0"/>
                  <a:t>expected return when in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800" i="1" dirty="0"/>
                  <a:t>, following policy </a:t>
                </a:r>
                <a14:m>
                  <m:oMath xmlns:m="http://schemas.openxmlformats.org/officeDocument/2006/math">
                    <m:r>
                      <a:rPr lang="el-GR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2800" i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  <a:endParaRPr lang="en-GB" sz="2400" b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b="1" dirty="0">
                    <a:latin typeface="Noto Sans CJK JP Light"/>
                    <a:ea typeface="Yu Gothic" panose="020B0400000000000000" pitchFamily="34" charset="-128"/>
                  </a:rPr>
                  <a:t>Action-value function</a:t>
                </a: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"/>
                          <m:endChr m:val="|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b="1" i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ctr">
                  <a:buNone/>
                </a:pPr>
                <a:r>
                  <a:rPr lang="en-GB" sz="2800" i="1" dirty="0"/>
                  <a:t>expected return when in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800" i="1" dirty="0"/>
                  <a:t>, taking action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800" i="1" dirty="0"/>
                  <a:t>, following policy </a:t>
                </a:r>
                <a14:m>
                  <m:oMath xmlns:m="http://schemas.openxmlformats.org/officeDocument/2006/math">
                    <m:r>
                      <a:rPr lang="el-GR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2800" i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</a:p>
              <a:p>
                <a:pPr algn="l">
                  <a:buNone/>
                </a:pPr>
                <a:endParaRPr lang="en-GB" b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endParaRPr lang="en-GB" b="1" dirty="0">
                  <a:latin typeface="Noto Sans CJK JP Light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  <a:blipFill>
                <a:blip r:embed="rId3"/>
                <a:stretch>
                  <a:fillRect l="-2755" t="-2339" b="-87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4474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latin typeface="Noto Sans CJK JP Light"/>
                <a:ea typeface="Yu Gothic" panose="020B0400000000000000" pitchFamily="34" charset="-128"/>
              </a:rPr>
              <a:t>The value function is a prediction of the future (for a given policy)</a:t>
            </a:r>
          </a:p>
          <a:p>
            <a:pPr algn="l">
              <a:buNone/>
            </a:pP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 It’s a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  <a:ea typeface="Yu Gothic" panose="020B0400000000000000" pitchFamily="34" charset="-128"/>
              </a:rPr>
              <a:t>prediction of return </a:t>
            </a: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– which is what our agent wants to maximize</a:t>
            </a:r>
          </a:p>
          <a:p>
            <a:pPr algn="l">
              <a:buNone/>
            </a:pPr>
            <a:endParaRPr lang="en-GB" dirty="0">
              <a:latin typeface="Noto Sans CJK JP Light"/>
              <a:ea typeface="Yu Gothic" panose="020B0400000000000000" pitchFamily="34" charset="-128"/>
            </a:endParaRPr>
          </a:p>
          <a:p>
            <a:pPr algn="l">
              <a:buNone/>
            </a:pPr>
            <a:r>
              <a:rPr lang="en-GB" dirty="0">
                <a:latin typeface="Noto Sans CJK JP Light"/>
                <a:ea typeface="Yu Gothic" panose="020B0400000000000000" pitchFamily="34" charset="-128"/>
              </a:rPr>
              <a:t>But we don’t know this function – the agent must learn it</a:t>
            </a:r>
          </a:p>
          <a:p>
            <a:pPr algn="l">
              <a:buNone/>
            </a:pP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 Once we learn it – how will it help us to act?</a:t>
            </a:r>
          </a:p>
        </p:txBody>
      </p:sp>
    </p:spTree>
    <p:extLst>
      <p:ext uri="{BB962C8B-B14F-4D97-AF65-F5344CB8AC3E}">
        <p14:creationId xmlns:p14="http://schemas.microsoft.com/office/powerpoint/2010/main" val="3539109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35C5F-CCB7-43EC-99DC-0495AD97362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Definitions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94B63A-12A5-43FE-B521-136F2107134D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790959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sz="2400" b="1" dirty="0">
                    <a:solidFill>
                      <a:srgbClr val="92D050"/>
                    </a:solidFill>
                  </a:rPr>
                  <a:t>Expectation</a:t>
                </a:r>
                <a:r>
                  <a:rPr lang="en-GB" sz="2400" dirty="0"/>
                  <a:t> = mean </a:t>
                </a:r>
              </a:p>
              <a:p>
                <a:pPr lvl="0">
                  <a:buNone/>
                </a:pPr>
                <a:r>
                  <a:rPr lang="en-GB" sz="2400" dirty="0"/>
                  <a:t>	          = weighted average of all possible values</a:t>
                </a:r>
              </a:p>
              <a:p>
                <a:pPr lvl="0"/>
                <a:endParaRPr lang="en-GB" sz="2400" dirty="0"/>
              </a:p>
              <a:p>
                <a:pPr lvl="0">
                  <a:buNone/>
                </a:pPr>
                <a:r>
                  <a:rPr lang="en-GB" sz="2400" b="1" dirty="0">
                    <a:solidFill>
                      <a:srgbClr val="92D050"/>
                    </a:solidFill>
                  </a:rPr>
                  <a:t>Conditionals</a:t>
                </a:r>
                <a:r>
                  <a:rPr lang="en-GB" sz="2400" dirty="0"/>
                  <a:t>    = probability of one thing given another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’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sz="24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= probability of next state, given state &amp; action</a:t>
                </a:r>
              </a:p>
              <a:p>
                <a:pPr lvl="1">
                  <a:buNone/>
                </a:pPr>
                <a:endParaRPr lang="en-GB" sz="1200" dirty="0"/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"/>
                        <m:endChr m:val="⌋"/>
                        <m:ctrlP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	</m:t>
                    </m:r>
                  </m:oMath>
                </a14:m>
                <a:r>
                  <a:rPr lang="en-GB" sz="2400" dirty="0"/>
                  <a:t>= action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sampled from policy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2400" dirty="0"/>
                  <a:t> in state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GB" sz="2400" dirty="0"/>
              </a:p>
              <a:p>
                <a:pPr lvl="1"/>
                <a:r>
                  <a:rPr lang="en-GB" sz="2400" dirty="0"/>
                  <a:t> </a:t>
                </a:r>
              </a:p>
              <a:p>
                <a:pPr lvl="1"/>
                <a:endParaRPr lang="en-GB" sz="2400" dirty="0"/>
              </a:p>
              <a:p>
                <a:pPr lvl="0"/>
                <a:endParaRPr lang="en-GB" sz="24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94B63A-12A5-43FE-B521-136F2107134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790959"/>
              </a:xfrm>
              <a:blipFill>
                <a:blip r:embed="rId3"/>
                <a:stretch>
                  <a:fillRect l="-2083" t="-15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31219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Generating a policy from a value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We can generate the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Yu Gothic" panose="020B0400000000000000" pitchFamily="34" charset="-128"/>
                  </a:rPr>
                  <a:t>optimal policy </a:t>
                </a:r>
                <a:r>
                  <a:rPr lang="el-GR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π</a:t>
                </a:r>
                <a:r>
                  <a:rPr lang="en-GB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*</a:t>
                </a:r>
                <a:r>
                  <a:rPr lang="en-GB" dirty="0">
                    <a:solidFill>
                      <a:schemeClr val="tx1"/>
                    </a:solidFill>
                    <a:latin typeface="Noto Sans CJK JP Light"/>
                    <a:ea typeface="Cambria Math" panose="02040503050406030204" pitchFamily="18" charset="0"/>
                  </a:rPr>
                  <a:t> </a:t>
                </a: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from the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Yu Gothic" panose="020B0400000000000000" pitchFamily="34" charset="-128"/>
                  </a:rPr>
                  <a:t>optimal value function</a:t>
                </a: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 (after we have learnt it)</a:t>
                </a:r>
              </a:p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Select an action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argmax</m:t>
                        </m:r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GB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 for all possible actions</a:t>
                </a:r>
              </a:p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Select action with largest </a:t>
                </a:r>
                <a:r>
                  <a:rPr lang="en-GB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Q</a:t>
                </a:r>
                <a:r>
                  <a:rPr lang="en-GB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*</a:t>
                </a:r>
                <a:endParaRPr lang="en-GB" i="1" dirty="0">
                  <a:latin typeface="Noto Sans CJK JP Light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  <a:blipFill>
                <a:blip r:embed="rId3"/>
                <a:stretch>
                  <a:fillRect l="-2755" t="-2573" r="-4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5D38BB78-FD30-4EE5-BF63-3B8F273DDA20}"/>
              </a:ext>
            </a:extLst>
          </p:cNvPr>
          <p:cNvSpPr/>
          <p:nvPr/>
        </p:nvSpPr>
        <p:spPr>
          <a:xfrm>
            <a:off x="7457053" y="4641630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E87DB62-C73B-4673-ABCE-14F2D57138D0}"/>
              </a:ext>
            </a:extLst>
          </p:cNvPr>
          <p:cNvSpPr/>
          <p:nvPr/>
        </p:nvSpPr>
        <p:spPr>
          <a:xfrm>
            <a:off x="7457053" y="5916977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3FF682-57F9-4FE4-83A6-48C6D9DB6E59}"/>
              </a:ext>
            </a:extLst>
          </p:cNvPr>
          <p:cNvSpPr/>
          <p:nvPr/>
        </p:nvSpPr>
        <p:spPr>
          <a:xfrm>
            <a:off x="6059786" y="5916977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84D8A5-BAED-4782-BBC3-A9ECE2200F24}"/>
              </a:ext>
            </a:extLst>
          </p:cNvPr>
          <p:cNvSpPr/>
          <p:nvPr/>
        </p:nvSpPr>
        <p:spPr>
          <a:xfrm>
            <a:off x="8854320" y="5916977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770687-9705-48BE-8BF9-44945C3BF48A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6522386" y="5565654"/>
            <a:ext cx="1397267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84A42E-6E1D-4539-A02E-D3C7C2E449D9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7919653" y="5565654"/>
            <a:ext cx="1397267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F5C0BB-41B3-4DF3-A8F5-2927AA288903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7919653" y="5565654"/>
            <a:ext cx="0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CC7F41-FD5C-46E6-9AC7-DA7DC480AC74}"/>
                  </a:ext>
                </a:extLst>
              </p:cNvPr>
              <p:cNvSpPr/>
              <p:nvPr/>
            </p:nvSpPr>
            <p:spPr>
              <a:xfrm>
                <a:off x="4681886" y="7028768"/>
                <a:ext cx="1423082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600" i="1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CC7F41-FD5C-46E6-9AC7-DA7DC480AC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86" y="7028768"/>
                <a:ext cx="1423082" cy="5132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30CB96EE-F0C2-43D9-B7E4-57E434E86070}"/>
              </a:ext>
            </a:extLst>
          </p:cNvPr>
          <p:cNvSpPr/>
          <p:nvPr/>
        </p:nvSpPr>
        <p:spPr>
          <a:xfrm>
            <a:off x="6337879" y="7028769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A3DE68-63C5-4298-8D8D-2F71404237B2}"/>
              </a:ext>
            </a:extLst>
          </p:cNvPr>
          <p:cNvSpPr/>
          <p:nvPr/>
        </p:nvSpPr>
        <p:spPr>
          <a:xfrm>
            <a:off x="7735147" y="7028768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767783-08D5-4983-AFB0-C6E9A48EDA7F}"/>
              </a:ext>
            </a:extLst>
          </p:cNvPr>
          <p:cNvSpPr/>
          <p:nvPr/>
        </p:nvSpPr>
        <p:spPr>
          <a:xfrm>
            <a:off x="9132414" y="7028768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CE72F6-7F14-4F56-A5E2-39DDC9479095}"/>
              </a:ext>
            </a:extLst>
          </p:cNvPr>
          <p:cNvSpPr/>
          <p:nvPr/>
        </p:nvSpPr>
        <p:spPr>
          <a:xfrm>
            <a:off x="8717963" y="5661907"/>
            <a:ext cx="1180330" cy="1953928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1729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31999" y="2015999"/>
            <a:ext cx="5543640" cy="5184000"/>
          </a:xfrm>
        </p:spPr>
        <p:txBody>
          <a:bodyPr/>
          <a:lstStyle/>
          <a:p>
            <a:pPr lvl="0"/>
            <a:r>
              <a:rPr lang="en-GB" sz="2800" dirty="0"/>
              <a:t>Lookup table</a:t>
            </a:r>
          </a:p>
          <a:p>
            <a:pPr lvl="0"/>
            <a:r>
              <a:rPr lang="en-GB" sz="2400" dirty="0"/>
              <a:t>curse of dimensionality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Linear function</a:t>
            </a:r>
          </a:p>
          <a:p>
            <a:pPr lvl="0"/>
            <a:r>
              <a:rPr lang="en-GB" sz="2400" dirty="0"/>
              <a:t>less parameters</a:t>
            </a:r>
          </a:p>
          <a:p>
            <a:pPr lvl="0"/>
            <a:r>
              <a:rPr lang="en-GB" sz="2400" dirty="0"/>
              <a:t>generalize across states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Non-linear function</a:t>
            </a:r>
          </a:p>
          <a:p>
            <a:pPr lvl="0"/>
            <a:r>
              <a:rPr lang="en-GB" sz="2400" dirty="0"/>
              <a:t>model complex dynamics</a:t>
            </a:r>
          </a:p>
          <a:p>
            <a:pPr lvl="0"/>
            <a:r>
              <a:rPr lang="en-GB" sz="2400" dirty="0"/>
              <a:t>convolution for vision</a:t>
            </a:r>
          </a:p>
          <a:p>
            <a:pPr lvl="0"/>
            <a:r>
              <a:rPr lang="en-GB" sz="2400" dirty="0"/>
              <a:t>recurrent for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8000" y="1563480"/>
            <a:ext cx="3600000" cy="5666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23897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Richard Bellman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458147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Introduced dynamic programming </a:t>
                </a:r>
              </a:p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in 1953</a:t>
                </a:r>
              </a:p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</a:rPr>
                  <a:t>Bellman expectation equation</a:t>
                </a:r>
                <a:endParaRPr lang="en-GB" b="1" i="1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GB" i="1" dirty="0">
                  <a:solidFill>
                    <a:schemeClr val="tx1"/>
                  </a:solidFill>
                </a:endParaRPr>
              </a:p>
              <a:p>
                <a:pPr algn="ctr">
                  <a:buNone/>
                </a:pPr>
                <a:r>
                  <a:rPr lang="en-GB" sz="2600" i="1" dirty="0">
                    <a:solidFill>
                      <a:schemeClr val="tx1"/>
                    </a:solidFill>
                  </a:rPr>
                  <a:t>return = reward + discounted return from next state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Also introduced the curse of dimensionality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number of states grows exponentially with state dimensionality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458147" cy="5209276"/>
              </a:xfrm>
              <a:blipFill>
                <a:blip r:embed="rId3"/>
                <a:stretch>
                  <a:fillRect l="-2643" t="-2339" b="-9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upload.wikimedia.org/wikipedia/en/7/7a/Richard_Ernest_Bellman.jpg">
            <a:extLst>
              <a:ext uri="{FF2B5EF4-FFF2-40B4-BE49-F238E27FC236}">
                <a16:creationId xmlns:a16="http://schemas.microsoft.com/office/drawing/2014/main" id="{2A22B0BE-B432-4C0D-B65D-85F876B07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660" y="1106904"/>
            <a:ext cx="2935485" cy="366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4990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>
              <a:xfrm>
                <a:off x="503999" y="284540"/>
                <a:ext cx="9071640" cy="6356891"/>
              </a:xfrm>
            </p:spPr>
            <p:txBody>
              <a:bodyPr/>
              <a:lstStyle/>
              <a:p>
                <a:pPr/>
                <a:r>
                  <a:rPr lang="en-GB" sz="3200" dirty="0"/>
                  <a:t>What happens if we combine a </a:t>
                </a:r>
                <a:r>
                  <a:rPr lang="en-GB" sz="3200" b="1" dirty="0">
                    <a:solidFill>
                      <a:schemeClr val="accent6"/>
                    </a:solidFill>
                  </a:rPr>
                  <a:t>value function</a:t>
                </a:r>
                <a:r>
                  <a:rPr lang="en-GB" sz="3200" dirty="0"/>
                  <a:t> with the </a:t>
                </a:r>
                <a:r>
                  <a:rPr lang="en-GB" sz="3200" b="1" dirty="0">
                    <a:solidFill>
                      <a:schemeClr val="accent6"/>
                    </a:solidFill>
                  </a:rPr>
                  <a:t>Bellman equation</a:t>
                </a: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br>
                  <a:rPr lang="en-GB" sz="3200" dirty="0">
                    <a:solidFill>
                      <a:schemeClr val="tx1"/>
                    </a:solidFill>
                  </a:rPr>
                </a:br>
                <a:br>
                  <a:rPr lang="en-GB" sz="3200" dirty="0">
                    <a:solidFill>
                      <a:schemeClr val="tx1"/>
                    </a:solidFill>
                  </a:rPr>
                </a:br>
                <a:br>
                  <a:rPr lang="en-GB" sz="3200" dirty="0">
                    <a:solidFill>
                      <a:schemeClr val="tx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br>
                  <a:rPr lang="en-GB" sz="3200" i="1" dirty="0">
                    <a:solidFill>
                      <a:schemeClr val="tx1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GB" sz="32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503999" y="284540"/>
                <a:ext cx="9071640" cy="6356891"/>
              </a:xfrm>
              <a:blipFill>
                <a:blip r:embed="rId3"/>
                <a:stretch>
                  <a:fillRect l="-67" r="-2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658ED1-9C66-433A-BCCF-8C2BF6AB82DC}"/>
                  </a:ext>
                </a:extLst>
              </p:cNvPr>
              <p:cNvSpPr/>
              <p:nvPr/>
            </p:nvSpPr>
            <p:spPr>
              <a:xfrm>
                <a:off x="4744387" y="3970526"/>
                <a:ext cx="5038725" cy="73872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sSub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𝐕</m:t>
                          </m:r>
                        </m:e>
                        <m:sub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𝛑</m:t>
                          </m:r>
                        </m:sub>
                      </m:sSub>
                      <m:d>
                        <m:d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d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𝐬</m:t>
                          </m:r>
                        </m:e>
                      </m:d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=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𝐫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+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𝛄</m:t>
                      </m:r>
                      <m:sSub>
                        <m:sSub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sSub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𝐕</m:t>
                          </m:r>
                        </m:e>
                        <m:sub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𝛑</m:t>
                          </m:r>
                        </m:sub>
                      </m:sSub>
                      <m:d>
                        <m:d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d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𝐬</m:t>
                          </m:r>
                        </m:e>
                      </m:d>
                    </m:oMath>
                  </m:oMathPara>
                </a14:m>
                <a:br>
                  <a:rPr lang="en-GB" sz="42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GB" sz="4200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658ED1-9C66-433A-BCCF-8C2BF6AB8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387" y="3970526"/>
                <a:ext cx="5038725" cy="7387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B65783C-1485-4833-A051-E34CA86F4A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6487427"/>
                <a:ext cx="9071640" cy="10722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 anchor="ctr">
                <a:noAutofit/>
              </a:bodyPr>
              <a:lstStyle>
                <a:lvl1pPr lvl="0" algn="ctr" rtl="0" hangingPunct="0">
                  <a:buNone/>
                  <a:tabLst/>
                  <a:defRPr lang="en-GB" sz="44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</a:lstStyle>
              <a:p>
                <a:r>
                  <a:rPr lang="en-GB" sz="3200" i="1" dirty="0">
                    <a:solidFill>
                      <a:sysClr val="windowText" lastClr="000000"/>
                    </a:solidFill>
                  </a:rPr>
                  <a:t>n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𝑜𝑡𝑒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𝑐𝑜𝑛𝑑𝑖𝑡𝑖𝑜𝑛𝑖𝑛𝑔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𝑐𝑒𝑟𝑡𝑎𝑖𝑛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𝑝𝑜𝑙𝑖𝑐𝑦</m:t>
                    </m:r>
                  </m:oMath>
                </a14:m>
                <a:endParaRPr lang="ar-AE" sz="3200" b="1" i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B65783C-1485-4833-A051-E34CA86F4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6487427"/>
                <a:ext cx="9071640" cy="10722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65477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4013" y="284540"/>
            <a:ext cx="4541626" cy="7059536"/>
          </a:xfrm>
        </p:spPr>
        <p:txBody>
          <a:bodyPr/>
          <a:lstStyle/>
          <a:p>
            <a:r>
              <a:rPr lang="en-GB" sz="2800" dirty="0">
                <a:solidFill>
                  <a:schemeClr val="tx1"/>
                </a:solidFill>
              </a:rPr>
              <a:t>Recursive relationship between states</a:t>
            </a:r>
            <a:br>
              <a:rPr lang="en-GB" sz="2800" dirty="0">
                <a:solidFill>
                  <a:schemeClr val="tx1"/>
                </a:solidFill>
              </a:rPr>
            </a:b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V(s)</a:t>
            </a: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dirty="0">
                <a:solidFill>
                  <a:schemeClr val="tx1"/>
                </a:solidFill>
              </a:rPr>
              <a:t>value of being in state </a:t>
            </a:r>
            <a:br>
              <a:rPr lang="en-GB" sz="2800" dirty="0">
                <a:solidFill>
                  <a:schemeClr val="tx1"/>
                </a:solidFill>
              </a:rPr>
            </a:b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dirty="0">
                <a:solidFill>
                  <a:schemeClr val="tx1"/>
                </a:solidFill>
              </a:rPr>
              <a:t>=</a:t>
            </a:r>
            <a:br>
              <a:rPr lang="en-GB" sz="2800" dirty="0">
                <a:solidFill>
                  <a:schemeClr val="tx1"/>
                </a:solidFill>
              </a:rPr>
            </a:b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dirty="0">
                <a:solidFill>
                  <a:schemeClr val="tx1"/>
                </a:solidFill>
              </a:rPr>
              <a:t>reward we get after leaving state</a:t>
            </a:r>
            <a:br>
              <a:rPr lang="en-GB" sz="2800" dirty="0">
                <a:solidFill>
                  <a:schemeClr val="tx1"/>
                </a:solidFill>
              </a:rPr>
            </a:b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dirty="0">
                <a:solidFill>
                  <a:schemeClr val="tx1"/>
                </a:solidFill>
              </a:rPr>
              <a:t>+ </a:t>
            </a:r>
            <a:br>
              <a:rPr lang="en-GB" sz="2800" dirty="0">
                <a:solidFill>
                  <a:schemeClr val="tx1"/>
                </a:solidFill>
              </a:rPr>
            </a:b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i="1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γV</a:t>
            </a:r>
            <a:r>
              <a:rPr lang="en-GB" sz="28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(s’)</a:t>
            </a: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dirty="0">
                <a:solidFill>
                  <a:schemeClr val="tx1"/>
                </a:solidFill>
              </a:rPr>
              <a:t>discounted value of next state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9F6D0C1-D1F6-44DA-B248-5CCE835B01C7}"/>
              </a:ext>
            </a:extLst>
          </p:cNvPr>
          <p:cNvSpPr/>
          <p:nvPr/>
        </p:nvSpPr>
        <p:spPr>
          <a:xfrm>
            <a:off x="1722923" y="1453415"/>
            <a:ext cx="1818000" cy="18191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  <a:p>
            <a:pPr algn="ctr"/>
            <a:r>
              <a:rPr lang="en-GB" sz="2600" dirty="0">
                <a:solidFill>
                  <a:schemeClr val="tx1"/>
                </a:solidFill>
              </a:rPr>
              <a:t>state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9596721-30B2-49FE-86A9-D3C6E1D342AF}"/>
              </a:ext>
            </a:extLst>
          </p:cNvPr>
          <p:cNvSpPr/>
          <p:nvPr/>
        </p:nvSpPr>
        <p:spPr>
          <a:xfrm>
            <a:off x="1722923" y="5524902"/>
            <a:ext cx="1818000" cy="18191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s’</a:t>
            </a:r>
          </a:p>
          <a:p>
            <a:pPr algn="ctr"/>
            <a:r>
              <a:rPr lang="en-GB" sz="2600" dirty="0">
                <a:solidFill>
                  <a:schemeClr val="tx1"/>
                </a:solidFill>
              </a:rPr>
              <a:t>next state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9FC14B-4331-4E93-B6D5-4DAA9BDBBF55}"/>
              </a:ext>
            </a:extLst>
          </p:cNvPr>
          <p:cNvCxnSpPr>
            <a:cxnSpLocks/>
          </p:cNvCxnSpPr>
          <p:nvPr/>
        </p:nvCxnSpPr>
        <p:spPr>
          <a:xfrm>
            <a:off x="2588023" y="3272589"/>
            <a:ext cx="0" cy="2252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56FCD7B1-9772-4AA0-A966-0FAED7E0DC91}"/>
              </a:ext>
            </a:extLst>
          </p:cNvPr>
          <p:cNvSpPr txBox="1">
            <a:spLocks/>
          </p:cNvSpPr>
          <p:nvPr/>
        </p:nvSpPr>
        <p:spPr>
          <a:xfrm>
            <a:off x="2631923" y="3773905"/>
            <a:ext cx="901673" cy="1249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4516237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62013"/>
            <a:ext cx="9063514" cy="6516303"/>
          </a:xfrm>
        </p:spPr>
        <p:txBody>
          <a:bodyPr anchor="ctr"/>
          <a:lstStyle/>
          <a:p>
            <a:pPr algn="ctr">
              <a:buNone/>
            </a:pPr>
            <a:r>
              <a:rPr lang="en-GB" sz="4600" dirty="0">
                <a:latin typeface="Noto Sans CJK JP Light"/>
                <a:ea typeface="Yu Gothic" panose="020B0400000000000000" pitchFamily="34" charset="-128"/>
              </a:rPr>
              <a:t>Why is the Bellman equation important?</a:t>
            </a:r>
            <a:endParaRPr lang="en-GB" sz="4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079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Bellman equation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Create a </a:t>
            </a:r>
            <a:r>
              <a:rPr lang="en-GB" b="1" dirty="0">
                <a:solidFill>
                  <a:schemeClr val="accent6"/>
                </a:solidFill>
              </a:rPr>
              <a:t>bootstrapped target </a:t>
            </a:r>
            <a:r>
              <a:rPr lang="en-GB" dirty="0">
                <a:solidFill>
                  <a:schemeClr val="tx1"/>
                </a:solidFill>
              </a:rPr>
              <a:t>to improve value function approximations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the target is used by supervised learners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We can improve our approximation by 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loss = min(target – approximation)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loss = min(r + Q(</a:t>
            </a:r>
            <a:r>
              <a:rPr lang="en-GB" sz="2800" dirty="0" err="1">
                <a:solidFill>
                  <a:schemeClr val="tx1"/>
                </a:solidFill>
              </a:rPr>
              <a:t>s’,a</a:t>
            </a:r>
            <a:r>
              <a:rPr lang="en-GB" sz="2800" dirty="0">
                <a:solidFill>
                  <a:schemeClr val="tx1"/>
                </a:solidFill>
              </a:rPr>
              <a:t>)          – Q(</a:t>
            </a:r>
            <a:r>
              <a:rPr lang="en-GB" sz="2800" dirty="0" err="1">
                <a:solidFill>
                  <a:schemeClr val="tx1"/>
                </a:solidFill>
              </a:rPr>
              <a:t>s,a</a:t>
            </a:r>
            <a:r>
              <a:rPr lang="en-GB" sz="2800" dirty="0">
                <a:solidFill>
                  <a:schemeClr val="tx1"/>
                </a:solidFill>
              </a:rPr>
              <a:t>))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3713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Bellman equation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Value function </a:t>
            </a:r>
            <a:r>
              <a:rPr lang="en-GB" b="1" dirty="0">
                <a:solidFill>
                  <a:schemeClr val="accent6"/>
                </a:solidFill>
              </a:rPr>
              <a:t>approximation</a:t>
            </a:r>
            <a:r>
              <a:rPr lang="en-GB" dirty="0">
                <a:solidFill>
                  <a:schemeClr val="tx1"/>
                </a:solidFill>
              </a:rPr>
              <a:t> is therefore crucial for policy </a:t>
            </a:r>
            <a:r>
              <a:rPr lang="en-GB" b="1" dirty="0">
                <a:solidFill>
                  <a:schemeClr val="accent6"/>
                </a:solidFill>
              </a:rPr>
              <a:t>improvement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Policy approximation vs policy improvement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Prediction vs control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Two problems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1 – improving our approximation of the value function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2 – improving our policy</a:t>
            </a:r>
          </a:p>
        </p:txBody>
      </p:sp>
    </p:spTree>
    <p:extLst>
      <p:ext uri="{BB962C8B-B14F-4D97-AF65-F5344CB8AC3E}">
        <p14:creationId xmlns:p14="http://schemas.microsoft.com/office/powerpoint/2010/main" val="15718321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Approximation &amp; improvement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52235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We will look at three different methods for approximation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dynamic programming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Monte Carlo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temporal difference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One method for policy improvement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essentially just favour the best action (usually with an </a:t>
            </a:r>
            <a:r>
              <a:rPr lang="en-GB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argmax</a:t>
            </a:r>
            <a:r>
              <a:rPr lang="en-GB" sz="28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50AE3-AEB9-4E19-AC1C-3116FB19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794" y="2539061"/>
            <a:ext cx="3848100" cy="34004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2019BEB-B10D-4637-B8AA-CAC631942A3D}"/>
              </a:ext>
            </a:extLst>
          </p:cNvPr>
          <p:cNvSpPr txBox="1">
            <a:spLocks/>
          </p:cNvSpPr>
          <p:nvPr/>
        </p:nvSpPr>
        <p:spPr>
          <a:xfrm>
            <a:off x="5900794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1648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Approximation &amp; improvement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This constant process of approximation &amp; improvement is known as </a:t>
            </a:r>
            <a:r>
              <a:rPr lang="en-GB" b="1" dirty="0">
                <a:solidFill>
                  <a:schemeClr val="accent6"/>
                </a:solidFill>
              </a:rPr>
              <a:t>general policy iteration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Allows us to handle the non-stationary nature of reinforcement learning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 non-stationary environment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 learning process is non-stationary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50AE3-AEB9-4E19-AC1C-3116FB19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748" y="4466121"/>
            <a:ext cx="3103891" cy="274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09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94545-7C74-4C98-B983-0B686CDDD7A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03320"/>
            <a:ext cx="9071640" cy="1658519"/>
          </a:xfrm>
        </p:spPr>
        <p:txBody>
          <a:bodyPr/>
          <a:lstStyle/>
          <a:p>
            <a:pPr lvl="0"/>
            <a:r>
              <a:rPr lang="en-GB"/>
              <a:t>Variance &amp; bias in supervised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296C4-927F-4815-9059-959004499B8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Model generalization error = </a:t>
            </a:r>
            <a:r>
              <a:rPr lang="en-GB" sz="2400" b="1" dirty="0">
                <a:solidFill>
                  <a:srgbClr val="92D050"/>
                </a:solidFill>
              </a:rPr>
              <a:t>bias + variance + noise</a:t>
            </a:r>
          </a:p>
          <a:p>
            <a:pPr lvl="0"/>
            <a:endParaRPr lang="en-GB" sz="2400" dirty="0"/>
          </a:p>
          <a:p>
            <a:pPr lvl="0"/>
            <a:r>
              <a:rPr lang="en-GB" sz="2400" dirty="0"/>
              <a:t>Variance</a:t>
            </a:r>
          </a:p>
          <a:p>
            <a:pPr lvl="0"/>
            <a:r>
              <a:rPr lang="en-GB" sz="2000" dirty="0"/>
              <a:t>error from sensitivity to noise in data set</a:t>
            </a:r>
          </a:p>
          <a:p>
            <a:pPr lvl="0"/>
            <a:r>
              <a:rPr lang="en-GB" sz="2000" dirty="0"/>
              <a:t>model sees patterns that aren’t there -&gt; overfitting</a:t>
            </a:r>
          </a:p>
          <a:p>
            <a:pPr lvl="0"/>
            <a:r>
              <a:rPr lang="en-GB" sz="2400" dirty="0"/>
              <a:t>Bias</a:t>
            </a:r>
          </a:p>
          <a:p>
            <a:pPr lvl="0"/>
            <a:r>
              <a:rPr lang="en-GB" sz="2000" dirty="0"/>
              <a:t>error from assumptions in the learning algorithm</a:t>
            </a:r>
          </a:p>
          <a:p>
            <a:pPr lvl="0"/>
            <a:r>
              <a:rPr lang="en-GB" sz="2000" dirty="0"/>
              <a:t>model can miss relevant patterns -&gt; underfitting</a:t>
            </a:r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0785308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Imagine we had access to a </a:t>
            </a:r>
            <a:r>
              <a:rPr lang="en-GB" b="1" dirty="0">
                <a:solidFill>
                  <a:schemeClr val="accent6"/>
                </a:solidFill>
              </a:rPr>
              <a:t>perfect environment model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 know state transition probabilities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P(s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|s’, a)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 know the reward function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R(s, a, s’)</a:t>
            </a: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How would you use this </a:t>
            </a:r>
            <a:r>
              <a:rPr lang="en-GB" b="1" dirty="0">
                <a:solidFill>
                  <a:schemeClr val="accent6"/>
                </a:solidFill>
              </a:rPr>
              <a:t>perfect environment model </a:t>
            </a:r>
            <a:r>
              <a:rPr lang="en-GB" dirty="0">
                <a:solidFill>
                  <a:schemeClr val="tx1"/>
                </a:solidFill>
              </a:rPr>
              <a:t>for value function approximation?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 answer = use the Bellman equation</a:t>
            </a:r>
          </a:p>
        </p:txBody>
      </p:sp>
    </p:spTree>
    <p:extLst>
      <p:ext uri="{BB962C8B-B14F-4D97-AF65-F5344CB8AC3E}">
        <p14:creationId xmlns:p14="http://schemas.microsoft.com/office/powerpoint/2010/main" val="25297279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" y="5882859"/>
            <a:ext cx="9071640" cy="1326463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The state transition probabilities </a:t>
            </a:r>
            <a:r>
              <a:rPr lang="en-GB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GB" dirty="0">
                <a:solidFill>
                  <a:schemeClr val="tx1"/>
                </a:solidFill>
              </a:rPr>
              <a:t> depend both on the environment &amp; policy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7451710-A0A0-4817-9AEF-4CF3D5C72E03}"/>
              </a:ext>
            </a:extLst>
          </p:cNvPr>
          <p:cNvSpPr/>
          <p:nvPr/>
        </p:nvSpPr>
        <p:spPr>
          <a:xfrm>
            <a:off x="2704698" y="1563480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F1BE490-99CC-4546-A6E8-4D5AB9CFF4C8}"/>
              </a:ext>
            </a:extLst>
          </p:cNvPr>
          <p:cNvSpPr/>
          <p:nvPr/>
        </p:nvSpPr>
        <p:spPr>
          <a:xfrm>
            <a:off x="1379898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EE5F6A8-477B-4138-853C-28382FD5967A}"/>
              </a:ext>
            </a:extLst>
          </p:cNvPr>
          <p:cNvSpPr/>
          <p:nvPr/>
        </p:nvSpPr>
        <p:spPr>
          <a:xfrm>
            <a:off x="4052235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162AED-ABEC-4207-B0B1-4F58173B2B4D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562955" y="2949480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F1D6E4-C552-406D-98A6-36BC71BC17E0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3397717" y="2949480"/>
            <a:ext cx="857499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7596AD4-816D-4D62-A94C-FC1937C59EBF}"/>
              </a:ext>
            </a:extLst>
          </p:cNvPr>
          <p:cNvSpPr txBox="1"/>
          <p:nvPr/>
        </p:nvSpPr>
        <p:spPr>
          <a:xfrm>
            <a:off x="3930644" y="2894661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  <a:p>
            <a:r>
              <a:rPr lang="en-GB" dirty="0"/>
              <a:t>p = 50%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7CE3EC-F1C4-4134-84F9-761CCE97D0E6}"/>
              </a:ext>
            </a:extLst>
          </p:cNvPr>
          <p:cNvSpPr txBox="1"/>
          <p:nvPr/>
        </p:nvSpPr>
        <p:spPr>
          <a:xfrm>
            <a:off x="1873431" y="2949480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= 1</a:t>
            </a:r>
          </a:p>
          <a:p>
            <a:r>
              <a:rPr lang="en-GB" dirty="0"/>
              <a:t>p = 50%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DD4A8CD-6561-43F8-90AB-A620853B23CE}"/>
              </a:ext>
            </a:extLst>
          </p:cNvPr>
          <p:cNvSpPr/>
          <p:nvPr/>
        </p:nvSpPr>
        <p:spPr>
          <a:xfrm>
            <a:off x="6724572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CA2B43D-B466-4755-833F-9BD2267F6FBC}"/>
              </a:ext>
            </a:extLst>
          </p:cNvPr>
          <p:cNvCxnSpPr>
            <a:cxnSpLocks/>
            <a:stCxn id="6" idx="6"/>
            <a:endCxn id="18" idx="2"/>
          </p:cNvCxnSpPr>
          <p:nvPr/>
        </p:nvCxnSpPr>
        <p:spPr>
          <a:xfrm>
            <a:off x="5438273" y="4314682"/>
            <a:ext cx="12862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E7283EF-8CC4-49DF-AD10-E5DF55668CA1}"/>
              </a:ext>
            </a:extLst>
          </p:cNvPr>
          <p:cNvSpPr txBox="1"/>
          <p:nvPr/>
        </p:nvSpPr>
        <p:spPr>
          <a:xfrm>
            <a:off x="5527544" y="3646104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  <a:p>
            <a:r>
              <a:rPr lang="en-GB" dirty="0"/>
              <a:t>p = 100%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457D273-5370-4140-B59A-62DB13DD6CCC}"/>
              </a:ext>
            </a:extLst>
          </p:cNvPr>
          <p:cNvSpPr txBox="1">
            <a:spLocks/>
          </p:cNvSpPr>
          <p:nvPr/>
        </p:nvSpPr>
        <p:spPr>
          <a:xfrm>
            <a:off x="6081421" y="1585727"/>
            <a:ext cx="3743335" cy="138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StarSymbol"/>
              <a:buNone/>
            </a:pPr>
            <a:r>
              <a:rPr lang="en-US" dirty="0">
                <a:solidFill>
                  <a:schemeClr val="tx1"/>
                </a:solidFill>
              </a:rPr>
              <a:t>Random policy</a:t>
            </a:r>
          </a:p>
          <a:p>
            <a:pPr algn="l">
              <a:buFont typeface="StarSymbol"/>
              <a:buNone/>
            </a:pPr>
            <a:r>
              <a:rPr lang="en-US" dirty="0">
                <a:solidFill>
                  <a:schemeClr val="tx1"/>
                </a:solidFill>
              </a:rPr>
              <a:t>Discount = </a:t>
            </a: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r>
              <a:rPr lang="en-US" dirty="0">
                <a:solidFill>
                  <a:schemeClr val="tx1"/>
                </a:solidFill>
              </a:rPr>
              <a:t> = 0.9</a:t>
            </a:r>
          </a:p>
        </p:txBody>
      </p:sp>
    </p:spTree>
    <p:extLst>
      <p:ext uri="{BB962C8B-B14F-4D97-AF65-F5344CB8AC3E}">
        <p14:creationId xmlns:p14="http://schemas.microsoft.com/office/powerpoint/2010/main" val="5128037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" y="1947333"/>
            <a:ext cx="9071640" cy="5261989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We can now perform iterative backups of the value of each state backwards in time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note – return for all terminal states are zero</a:t>
            </a: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787783"/>
                <a:ext cx="10151533" cy="869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87783"/>
                <a:ext cx="10151533" cy="869887"/>
              </a:xfrm>
              <a:prstGeom prst="rect">
                <a:avLst/>
              </a:prstGeom>
              <a:blipFill>
                <a:blip r:embed="rId3"/>
                <a:stretch>
                  <a:fillRect b="-2755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0816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794933"/>
                <a:ext cx="10151533" cy="2862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5+0.9∗0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=0.5∗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1+0.9∗0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+0.5∗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2+0.9∗5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=3.75</m:t>
                      </m:r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94933"/>
                <a:ext cx="10151533" cy="2862737"/>
              </a:xfrm>
              <a:prstGeom prst="rect">
                <a:avLst/>
              </a:prstGeom>
              <a:blipFill>
                <a:blip r:embed="rId3"/>
                <a:stretch>
                  <a:fillRect b="-542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57227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4555067"/>
            <a:ext cx="9071641" cy="2423248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Value function estimate </a:t>
            </a:r>
            <a:r>
              <a:rPr lang="en-GB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V(s)</a:t>
            </a:r>
            <a:r>
              <a:rPr lang="en-GB" dirty="0">
                <a:solidFill>
                  <a:schemeClr val="tx1"/>
                </a:solidFill>
              </a:rPr>
              <a:t> depends on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our policy (what action we pick in state </a:t>
            </a:r>
            <a:r>
              <a:rPr lang="en-GB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GB" sz="2800" dirty="0">
                <a:solidFill>
                  <a:schemeClr val="tx1"/>
                </a:solidFill>
              </a:rPr>
              <a:t>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the environment dynamics (state &amp; reward transitions)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our estimate of </a:t>
            </a:r>
            <a:r>
              <a:rPr lang="en-GB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V(s’)</a:t>
            </a:r>
            <a:r>
              <a:rPr lang="en-GB" sz="2800" dirty="0">
                <a:solidFill>
                  <a:schemeClr val="tx1"/>
                </a:solidFill>
              </a:rPr>
              <a:t> (bootstrapping)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1194A-CFC3-4697-930C-91E9B402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8" y="1523624"/>
            <a:ext cx="8201025" cy="27198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5F0452-C3C0-4C15-ACBC-11E6BD52D16A}"/>
              </a:ext>
            </a:extLst>
          </p:cNvPr>
          <p:cNvSpPr txBox="1">
            <a:spLocks/>
          </p:cNvSpPr>
          <p:nvPr/>
        </p:nvSpPr>
        <p:spPr>
          <a:xfrm>
            <a:off x="7050416" y="2539012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927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4555067"/>
            <a:ext cx="9071641" cy="2423248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V(s) depends on on the value of all possible s’ 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Even when 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P(s</a:t>
            </a:r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|s’, a)=0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Computationally expensive – every state is backed up by every other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1194A-CFC3-4697-930C-91E9B402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8" y="1523624"/>
            <a:ext cx="8201025" cy="27198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5F0452-C3C0-4C15-ACBC-11E6BD52D16A}"/>
              </a:ext>
            </a:extLst>
          </p:cNvPr>
          <p:cNvSpPr txBox="1">
            <a:spLocks/>
          </p:cNvSpPr>
          <p:nvPr/>
        </p:nvSpPr>
        <p:spPr>
          <a:xfrm>
            <a:off x="7050416" y="2539012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5510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Requires a </a:t>
            </a:r>
            <a:r>
              <a:rPr lang="en-GB" b="1" dirty="0">
                <a:solidFill>
                  <a:schemeClr val="accent6"/>
                </a:solidFill>
              </a:rPr>
              <a:t>perfect environment model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we don’t learn from experience at all!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Bootstrapped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sz="2800" dirty="0">
                <a:solidFill>
                  <a:schemeClr val="tx1"/>
                </a:solidFill>
              </a:rPr>
              <a:t>value function improves itself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Reliable convergence for tabular value function, finite, fully observed MDPs</a:t>
            </a:r>
          </a:p>
        </p:txBody>
      </p:sp>
    </p:spTree>
    <p:extLst>
      <p:ext uri="{BB962C8B-B14F-4D97-AF65-F5344CB8AC3E}">
        <p14:creationId xmlns:p14="http://schemas.microsoft.com/office/powerpoint/2010/main" val="39905903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Monte Carlo</a:t>
            </a:r>
          </a:p>
        </p:txBody>
      </p:sp>
    </p:spTree>
    <p:extLst>
      <p:ext uri="{BB962C8B-B14F-4D97-AF65-F5344CB8AC3E}">
        <p14:creationId xmlns:p14="http://schemas.microsoft.com/office/powerpoint/2010/main" val="6467647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No model </a:t>
            </a:r>
            <a:r>
              <a:rPr lang="en-GB" dirty="0">
                <a:solidFill>
                  <a:schemeClr val="tx1"/>
                </a:solidFill>
              </a:rPr>
              <a:t>– learn from actual experience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experience = sequences of (s, a, r, s’)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No bootstrapping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V(s) = average of true discounted returns experienced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Episodic only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because we need to know the true discounted return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no within episode learning</a:t>
            </a:r>
          </a:p>
        </p:txBody>
      </p:sp>
    </p:spTree>
    <p:extLst>
      <p:ext uri="{BB962C8B-B14F-4D97-AF65-F5344CB8AC3E}">
        <p14:creationId xmlns:p14="http://schemas.microsoft.com/office/powerpoint/2010/main" val="4073780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44D78-931B-47C9-AEB3-8D5FA40C1B6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03320"/>
            <a:ext cx="9071640" cy="1658519"/>
          </a:xfrm>
        </p:spPr>
        <p:txBody>
          <a:bodyPr/>
          <a:lstStyle/>
          <a:p>
            <a:pPr lvl="0"/>
            <a:r>
              <a:rPr lang="en-GB" dirty="0"/>
              <a:t>Variance &amp; bias in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9638B-FCEE-4BFB-91B1-6442BF48285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400" dirty="0"/>
              <a:t>Variance</a:t>
            </a:r>
          </a:p>
          <a:p>
            <a:pPr lvl="0"/>
            <a:r>
              <a:rPr lang="en-GB" sz="2000" dirty="0"/>
              <a:t>expected deviation from expected value</a:t>
            </a:r>
          </a:p>
          <a:p>
            <a:pPr lvl="0"/>
            <a:r>
              <a:rPr lang="en-GB" sz="2000" dirty="0"/>
              <a:t>how consistent is my model / sampling</a:t>
            </a:r>
          </a:p>
          <a:p>
            <a:pPr lvl="0"/>
            <a:r>
              <a:rPr lang="en-GB" sz="2000" dirty="0"/>
              <a:t>can often be dealt with by sampling more (problem if sampling is expensive!)</a:t>
            </a:r>
          </a:p>
          <a:p>
            <a:pPr lvl="0"/>
            <a:endParaRPr lang="en-GB" sz="2400" dirty="0"/>
          </a:p>
          <a:p>
            <a:pPr lvl="0"/>
            <a:r>
              <a:rPr lang="en-GB" sz="2400" dirty="0"/>
              <a:t>Bias</a:t>
            </a:r>
          </a:p>
          <a:p>
            <a:pPr lvl="0"/>
            <a:r>
              <a:rPr lang="en-GB" sz="2000" dirty="0"/>
              <a:t>expected deviation vs true </a:t>
            </a:r>
            <a:r>
              <a:rPr lang="en-GB" sz="2000" dirty="0" err="1"/>
              <a:t>va;ie</a:t>
            </a:r>
            <a:endParaRPr lang="en-GB" sz="2000" dirty="0"/>
          </a:p>
          <a:p>
            <a:pPr lvl="0"/>
            <a:r>
              <a:rPr lang="en-GB" sz="2000" dirty="0"/>
              <a:t>how close to the truth is my model</a:t>
            </a:r>
          </a:p>
          <a:p>
            <a:pPr lvl="0"/>
            <a:r>
              <a:rPr lang="en-GB" sz="2000" dirty="0"/>
              <a:t>approximations or bootstrapping tend to </a:t>
            </a:r>
          </a:p>
          <a:p>
            <a:pPr lvl="0"/>
            <a:r>
              <a:rPr lang="en-GB" sz="2000" dirty="0"/>
              <a:t>introduce bias</a:t>
            </a:r>
          </a:p>
          <a:p>
            <a:pPr lvl="0"/>
            <a:endParaRPr lang="en-GB" sz="2400" dirty="0"/>
          </a:p>
        </p:txBody>
      </p:sp>
      <p:pic>
        <p:nvPicPr>
          <p:cNvPr id="1026" name="Picture 2" descr="Image result for variance bias">
            <a:extLst>
              <a:ext uri="{FF2B5EF4-FFF2-40B4-BE49-F238E27FC236}">
                <a16:creationId xmlns:a16="http://schemas.microsoft.com/office/drawing/2014/main" id="{1AA259F3-EEE6-47C4-AB56-426D55D38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566" y="3805394"/>
            <a:ext cx="3676212" cy="360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Estimate value of state </a:t>
            </a:r>
            <a:r>
              <a:rPr lang="en-US" dirty="0"/>
              <a:t>by averaging returns observed after visit to that state</a:t>
            </a:r>
            <a:endParaRPr lang="en-US" sz="2800" dirty="0"/>
          </a:p>
          <a:p>
            <a:r>
              <a:rPr lang="en-US" sz="2800" b="1" dirty="0">
                <a:solidFill>
                  <a:schemeClr val="accent6"/>
                </a:solidFill>
              </a:rPr>
              <a:t>estimate by sampling observed returns</a:t>
            </a:r>
          </a:p>
          <a:p>
            <a:br>
              <a:rPr lang="en-US" sz="2800" dirty="0"/>
            </a:br>
            <a:r>
              <a:rPr lang="en-US" dirty="0"/>
              <a:t>As more episodes run, estimate should converge to the expected value </a:t>
            </a:r>
          </a:p>
          <a:p>
            <a:r>
              <a:rPr lang="en-US" sz="2800" dirty="0"/>
              <a:t>expected return of state 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sz="2800" dirty="0"/>
              <a:t> following policy 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π</a:t>
            </a:r>
            <a:endParaRPr lang="en-US" sz="2800" dirty="0"/>
          </a:p>
          <a:p>
            <a:br>
              <a:rPr lang="en-US" sz="2800" dirty="0"/>
            </a:br>
            <a:r>
              <a:rPr lang="en-US" dirty="0"/>
              <a:t>Low bias &amp; high variance – why?</a:t>
            </a:r>
            <a:endParaRPr lang="en-US" sz="2800" dirty="0"/>
          </a:p>
          <a:p>
            <a:br>
              <a:rPr lang="en-US" sz="2800" dirty="0"/>
            </a:b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4085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</a:rPr>
              <a:t>High variance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we need to sample enough episodes for our averages to converge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can be a lot for stochastic or path dependent environments</a:t>
            </a:r>
          </a:p>
          <a:p>
            <a:pPr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Low bias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we are using actual experience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no chance for our bootstrapped function to mislead us</a:t>
            </a:r>
          </a:p>
        </p:txBody>
      </p:sp>
    </p:spTree>
    <p:extLst>
      <p:ext uri="{BB962C8B-B14F-4D97-AF65-F5344CB8AC3E}">
        <p14:creationId xmlns:p14="http://schemas.microsoft.com/office/powerpoint/2010/main" val="8655479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8808E1-0284-45F5-B2DB-470771763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51" y="1820332"/>
            <a:ext cx="8832735" cy="469459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8CF18E1-3038-47F8-B05D-C1F7CB6571BD}"/>
              </a:ext>
            </a:extLst>
          </p:cNvPr>
          <p:cNvSpPr txBox="1">
            <a:spLocks/>
          </p:cNvSpPr>
          <p:nvPr/>
        </p:nvSpPr>
        <p:spPr>
          <a:xfrm>
            <a:off x="2949902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David Silver</a:t>
            </a:r>
          </a:p>
        </p:txBody>
      </p:sp>
    </p:spTree>
    <p:extLst>
      <p:ext uri="{BB962C8B-B14F-4D97-AF65-F5344CB8AC3E}">
        <p14:creationId xmlns:p14="http://schemas.microsoft.com/office/powerpoint/2010/main" val="42030676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Interesting things about 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Computational expense of estimating the value of state s is independent of the number of states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this is because we use </a:t>
            </a:r>
            <a:r>
              <a:rPr lang="en-GB" sz="2800" b="1" dirty="0">
                <a:solidFill>
                  <a:schemeClr val="accent6"/>
                </a:solidFill>
              </a:rPr>
              <a:t>experienced state transitions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9626CCF-D62D-4CEE-83D6-7D90C24171FD}"/>
              </a:ext>
            </a:extLst>
          </p:cNvPr>
          <p:cNvSpPr/>
          <p:nvPr/>
        </p:nvSpPr>
        <p:spPr>
          <a:xfrm>
            <a:off x="2628498" y="3671680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3F4C57-ABE7-4FE3-B1C7-03DF680B219E}"/>
              </a:ext>
            </a:extLst>
          </p:cNvPr>
          <p:cNvSpPr/>
          <p:nvPr/>
        </p:nvSpPr>
        <p:spPr>
          <a:xfrm>
            <a:off x="1303698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F842BA-ADBA-4C34-852B-9FE5938334C7}"/>
              </a:ext>
            </a:extLst>
          </p:cNvPr>
          <p:cNvSpPr/>
          <p:nvPr/>
        </p:nvSpPr>
        <p:spPr>
          <a:xfrm>
            <a:off x="3976035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8E0115-D22D-41F2-B4E6-9F397ED1A759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486755" y="5057680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9AB6DC-D0E5-4120-972D-9BE3A7C12875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3321517" y="5057680"/>
            <a:ext cx="857499" cy="8751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0319C1-FC0A-4490-8537-EAB1F202C95D}"/>
              </a:ext>
            </a:extLst>
          </p:cNvPr>
          <p:cNvSpPr txBox="1"/>
          <p:nvPr/>
        </p:nvSpPr>
        <p:spPr>
          <a:xfrm>
            <a:off x="3764368" y="5145346"/>
            <a:ext cx="1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156DDB-942A-4336-A577-51B1451FFD0D}"/>
              </a:ext>
            </a:extLst>
          </p:cNvPr>
          <p:cNvSpPr/>
          <p:nvPr/>
        </p:nvSpPr>
        <p:spPr>
          <a:xfrm>
            <a:off x="6648372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B0DDEB-E72A-40B4-A55F-CF875A01C3B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5362073" y="6422882"/>
            <a:ext cx="12862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7F0AB0D-B7B9-447E-8B2B-BA9F13E2DF42}"/>
              </a:ext>
            </a:extLst>
          </p:cNvPr>
          <p:cNvSpPr txBox="1"/>
          <p:nvPr/>
        </p:nvSpPr>
        <p:spPr>
          <a:xfrm>
            <a:off x="5451344" y="6053550"/>
            <a:ext cx="75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6C4CE2B0-7139-4AC0-BBF0-0508AFC936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98533" y="3733800"/>
                <a:ext cx="4377106" cy="17643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d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Font typeface="StarSymbol"/>
                  <a:buNone/>
                </a:pPr>
                <a:endParaRPr lang="en-US" sz="28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6C4CE2B0-7139-4AC0-BBF0-0508AFC93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533" y="3733800"/>
                <a:ext cx="4377106" cy="17643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29028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Learn from </a:t>
            </a:r>
            <a:r>
              <a:rPr lang="en-GB" b="1" dirty="0">
                <a:solidFill>
                  <a:schemeClr val="accent6"/>
                </a:solidFill>
              </a:rPr>
              <a:t>actual experience </a:t>
            </a:r>
            <a:r>
              <a:rPr lang="en-GB" dirty="0">
                <a:solidFill>
                  <a:schemeClr val="tx1"/>
                </a:solidFill>
              </a:rPr>
              <a:t>– no environment model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No bootstrapping </a:t>
            </a:r>
            <a:r>
              <a:rPr lang="en-GB" dirty="0">
                <a:solidFill>
                  <a:schemeClr val="tx1"/>
                </a:solidFill>
              </a:rPr>
              <a:t>– use true discounted returns</a:t>
            </a: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Episodic problems only – no learning online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High variance, low bias</a:t>
            </a:r>
          </a:p>
        </p:txBody>
      </p:sp>
    </p:spTree>
    <p:extLst>
      <p:ext uri="{BB962C8B-B14F-4D97-AF65-F5344CB8AC3E}">
        <p14:creationId xmlns:p14="http://schemas.microsoft.com/office/powerpoint/2010/main" val="28498663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 lvl="1">
              <a:buNone/>
            </a:pPr>
            <a:r>
              <a:rPr lang="en-GB" dirty="0"/>
              <a:t> Monte Carlo</a:t>
            </a:r>
          </a:p>
          <a:p>
            <a:pPr lvl="1">
              <a:buNone/>
            </a:pPr>
            <a:r>
              <a:rPr lang="en-GB" b="1" dirty="0">
                <a:solidFill>
                  <a:schemeClr val="accent6"/>
                </a:solidFill>
              </a:rPr>
              <a:t> temporal difference</a:t>
            </a:r>
          </a:p>
          <a:p>
            <a:pPr>
              <a:buNone/>
            </a:pPr>
            <a:endParaRPr lang="en-GB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2452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Temporal difference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Learn from </a:t>
            </a:r>
            <a:r>
              <a:rPr lang="en-GB" b="1" dirty="0">
                <a:solidFill>
                  <a:schemeClr val="accent6"/>
                </a:solidFill>
              </a:rPr>
              <a:t>actual experience </a:t>
            </a:r>
            <a:r>
              <a:rPr lang="en-GB" dirty="0">
                <a:solidFill>
                  <a:schemeClr val="tx1"/>
                </a:solidFill>
              </a:rPr>
              <a:t>– no environment model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Bootstrap </a:t>
            </a:r>
            <a:r>
              <a:rPr lang="en-GB" dirty="0">
                <a:solidFill>
                  <a:schemeClr val="tx1"/>
                </a:solidFill>
              </a:rPr>
              <a:t>– learn online</a:t>
            </a: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Episodic &amp; non-episodic problems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Usually converges faster than Monte Carlo</a:t>
            </a:r>
          </a:p>
        </p:txBody>
      </p:sp>
    </p:spTree>
    <p:extLst>
      <p:ext uri="{BB962C8B-B14F-4D97-AF65-F5344CB8AC3E}">
        <p14:creationId xmlns:p14="http://schemas.microsoft.com/office/powerpoint/2010/main" val="20887206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Temporal difference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  <a:latin typeface="Noto Sans CJK JP Light"/>
                <a:ea typeface="Cambria Math" panose="02040503050406030204" pitchFamily="18" charset="0"/>
              </a:rPr>
              <a:t>Estimate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 </a:t>
            </a:r>
            <a:r>
              <a:rPr lang="en-GB" dirty="0">
                <a:solidFill>
                  <a:schemeClr val="tx1"/>
                </a:solidFill>
              </a:rPr>
              <a:t>bootstrap the approx. of V(s) using V(s’)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like dynamic programming</a:t>
            </a: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  <a:latin typeface="Noto Sans CJK JP Light"/>
                <a:ea typeface="Cambria Math" panose="02040503050406030204" pitchFamily="18" charset="0"/>
              </a:rPr>
              <a:t>Sample</a:t>
            </a:r>
            <a:r>
              <a:rPr lang="en-GB" dirty="0">
                <a:solidFill>
                  <a:schemeClr val="tx1"/>
                </a:solidFill>
              </a:rPr>
              <a:t> from experienced trajectories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like Monte Carlo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TD(0)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C16968-C76F-4286-A649-1BE39F9A7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8" y="5586894"/>
            <a:ext cx="85344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515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TD(0) backup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0" y="5261853"/>
                <a:ext cx="10080625" cy="1716462"/>
              </a:xfrm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𝐕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𝐕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𝛂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𝟐𝟑</m:t>
                              </m:r>
                            </m:sub>
                          </m:sSub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𝐕</m:t>
                          </m:r>
                          <m:d>
                            <m:d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𝐬</m:t>
                                  </m:r>
                                </m:e>
                                <m:sub>
                                  <m:r>
                                    <a:rPr lang="en-GB" b="1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𝐕</m:t>
                          </m:r>
                          <m:d>
                            <m:d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0" y="5261853"/>
                <a:ext cx="10080625" cy="171646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B9626CCF-D62D-4CEE-83D6-7D90C24171FD}"/>
              </a:ext>
            </a:extLst>
          </p:cNvPr>
          <p:cNvSpPr/>
          <p:nvPr/>
        </p:nvSpPr>
        <p:spPr>
          <a:xfrm>
            <a:off x="2281365" y="1470347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3F4C57-ABE7-4FE3-B1C7-03DF680B219E}"/>
              </a:ext>
            </a:extLst>
          </p:cNvPr>
          <p:cNvSpPr/>
          <p:nvPr/>
        </p:nvSpPr>
        <p:spPr>
          <a:xfrm>
            <a:off x="956565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F842BA-ADBA-4C34-852B-9FE5938334C7}"/>
              </a:ext>
            </a:extLst>
          </p:cNvPr>
          <p:cNvSpPr/>
          <p:nvPr/>
        </p:nvSpPr>
        <p:spPr>
          <a:xfrm>
            <a:off x="3628902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8E0115-D22D-41F2-B4E6-9F397ED1A759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139622" y="2856347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9AB6DC-D0E5-4120-972D-9BE3A7C12875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2974384" y="2856347"/>
            <a:ext cx="857499" cy="8751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0319C1-FC0A-4490-8537-EAB1F202C95D}"/>
              </a:ext>
            </a:extLst>
          </p:cNvPr>
          <p:cNvSpPr txBox="1"/>
          <p:nvPr/>
        </p:nvSpPr>
        <p:spPr>
          <a:xfrm>
            <a:off x="3417235" y="2944013"/>
            <a:ext cx="1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156DDB-942A-4336-A577-51B1451FFD0D}"/>
              </a:ext>
            </a:extLst>
          </p:cNvPr>
          <p:cNvSpPr/>
          <p:nvPr/>
        </p:nvSpPr>
        <p:spPr>
          <a:xfrm>
            <a:off x="6301239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B0DDEB-E72A-40B4-A55F-CF875A01C3B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5014940" y="4221549"/>
            <a:ext cx="12862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7F0AB0D-B7B9-447E-8B2B-BA9F13E2DF42}"/>
              </a:ext>
            </a:extLst>
          </p:cNvPr>
          <p:cNvSpPr txBox="1"/>
          <p:nvPr/>
        </p:nvSpPr>
        <p:spPr>
          <a:xfrm>
            <a:off x="5104211" y="3852217"/>
            <a:ext cx="75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BEE3A62-E3EA-421A-BF80-504ACBDB468D}"/>
              </a:ext>
            </a:extLst>
          </p:cNvPr>
          <p:cNvSpPr txBox="1">
            <a:spLocks/>
          </p:cNvSpPr>
          <p:nvPr/>
        </p:nvSpPr>
        <p:spPr>
          <a:xfrm>
            <a:off x="503998" y="6203460"/>
            <a:ext cx="9071641" cy="12264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Bootstrapping</a:t>
            </a:r>
          </a:p>
          <a:p>
            <a:pPr>
              <a:buFont typeface="StarSymbol"/>
              <a:buNone/>
            </a:pPr>
            <a:r>
              <a:rPr lang="en-GB" dirty="0"/>
              <a:t>U</a:t>
            </a:r>
            <a:r>
              <a:rPr lang="en-GB" dirty="0">
                <a:solidFill>
                  <a:schemeClr val="tx1"/>
                </a:solidFill>
              </a:rPr>
              <a:t>sing the actual experienced trajectory</a:t>
            </a:r>
          </a:p>
        </p:txBody>
      </p:sp>
    </p:spTree>
    <p:extLst>
      <p:ext uri="{BB962C8B-B14F-4D97-AF65-F5344CB8AC3E}">
        <p14:creationId xmlns:p14="http://schemas.microsoft.com/office/powerpoint/2010/main" val="36360283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TD(0)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41181A-44F7-4AA1-88BD-F01444B40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75900"/>
            <a:ext cx="10080625" cy="400787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AB3313C-02BF-4481-B6FE-7E7E3DDF577A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Ref = Li (2017)</a:t>
            </a:r>
          </a:p>
        </p:txBody>
      </p:sp>
    </p:spTree>
    <p:extLst>
      <p:ext uri="{BB962C8B-B14F-4D97-AF65-F5344CB8AC3E}">
        <p14:creationId xmlns:p14="http://schemas.microsoft.com/office/powerpoint/2010/main" val="1619531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0BD8-3F3F-4D7C-8BFC-58DCAD2D6A6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Bootstrapping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2B700A-783B-4B6F-8E66-F0BF1564C6A6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sz="2400" dirty="0"/>
                  <a:t>In reinforcement learning bootstrapping refers to using a function recursively – using it to </a:t>
                </a:r>
                <a:r>
                  <a:rPr lang="en-GB" sz="2400" b="1" dirty="0">
                    <a:solidFill>
                      <a:srgbClr val="92D050"/>
                    </a:solidFill>
                  </a:rPr>
                  <a:t>improve or approximate itself</a:t>
                </a:r>
              </a:p>
              <a:p>
                <a:pPr lvl="0"/>
                <a:endParaRPr lang="en-GB" sz="2400" dirty="0"/>
              </a:p>
              <a:p>
                <a:pPr lvl="0"/>
                <a:r>
                  <a:rPr lang="en-GB" sz="2400" dirty="0"/>
                  <a:t>The </a:t>
                </a:r>
                <a:r>
                  <a:rPr lang="en-GB" sz="2400" b="1" dirty="0">
                    <a:solidFill>
                      <a:srgbClr val="92D050"/>
                    </a:solidFill>
                  </a:rPr>
                  <a:t>Bellman Equation </a:t>
                </a:r>
                <a:r>
                  <a:rPr lang="en-GB" sz="2400" dirty="0"/>
                  <a:t>is a bootstrapped function 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=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4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=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</m:t>
                    </m:r>
                    <m:r>
                      <a:rPr lang="en-GB" sz="24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4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GB" sz="2400" dirty="0"/>
              </a:p>
              <a:p>
                <a:pPr lvl="0">
                  <a:buNone/>
                </a:pPr>
                <a:r>
                  <a:rPr lang="en-GB" sz="2400" dirty="0"/>
                  <a:t>We can use bootstrapping to learn value functions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2B700A-783B-4B6F-8E66-F0BF1564C6A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l="-2083" t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Linking together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Temporal difference &amp; Monte Carlo are two extremes of the same scale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Further reading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TD(</a:t>
            </a:r>
            <a:r>
              <a:rPr lang="en-GB" sz="2800" dirty="0">
                <a:solidFill>
                  <a:schemeClr val="tx1"/>
                </a:solidFill>
                <a:latin typeface="Noto Sans CJK JP Light"/>
                <a:ea typeface="Yu Gothic" panose="020B0400000000000000" pitchFamily="34" charset="-128"/>
              </a:rPr>
              <a:t>λ)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  <a:ea typeface="Yu Gothic" panose="020B0400000000000000" pitchFamily="34" charset="-128"/>
              </a:rPr>
              <a:t> Eligibility traces</a:t>
            </a: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45C589-7EB8-4A8F-98D0-E0CAD14F7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115" y="2521158"/>
            <a:ext cx="4817005" cy="3522261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9786F64-12F4-46BF-9C64-5B501A5BA598}"/>
              </a:ext>
            </a:extLst>
          </p:cNvPr>
          <p:cNvSpPr txBox="1">
            <a:spLocks/>
          </p:cNvSpPr>
          <p:nvPr/>
        </p:nvSpPr>
        <p:spPr>
          <a:xfrm>
            <a:off x="7166566" y="5894446"/>
            <a:ext cx="2607734" cy="7284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400" dirty="0">
                <a:solidFill>
                  <a:schemeClr val="tx1"/>
                </a:solidFill>
                <a:latin typeface="Noto Sans CJK JP Light"/>
              </a:rPr>
              <a:t>High variance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3F3FA4C-0D6D-41E8-8581-60CEAFDC55EF}"/>
              </a:ext>
            </a:extLst>
          </p:cNvPr>
          <p:cNvSpPr txBox="1">
            <a:spLocks/>
          </p:cNvSpPr>
          <p:nvPr/>
        </p:nvSpPr>
        <p:spPr>
          <a:xfrm>
            <a:off x="3410329" y="5894446"/>
            <a:ext cx="2607734" cy="4892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400" dirty="0">
                <a:latin typeface="Noto Sans CJK JP Light"/>
              </a:rPr>
              <a:t>High bias</a:t>
            </a:r>
            <a:endParaRPr lang="en-US" sz="2400" dirty="0">
              <a:solidFill>
                <a:schemeClr val="tx1"/>
              </a:solidFill>
              <a:latin typeface="Noto Sans CJK JP Light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1F001E-FA1A-4EBA-AAD4-ACB4C724F103}"/>
              </a:ext>
            </a:extLst>
          </p:cNvPr>
          <p:cNvCxnSpPr>
            <a:cxnSpLocks/>
          </p:cNvCxnSpPr>
          <p:nvPr/>
        </p:nvCxnSpPr>
        <p:spPr>
          <a:xfrm>
            <a:off x="5418667" y="6097508"/>
            <a:ext cx="2150533" cy="0"/>
          </a:xfrm>
          <a:prstGeom prst="straightConnector1">
            <a:avLst/>
          </a:prstGeom>
          <a:ln w="60325">
            <a:solidFill>
              <a:schemeClr val="accent6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9ADD2A96-389A-4620-A0FF-81414839092D}"/>
              </a:ext>
            </a:extLst>
          </p:cNvPr>
          <p:cNvSpPr txBox="1">
            <a:spLocks/>
          </p:cNvSpPr>
          <p:nvPr/>
        </p:nvSpPr>
        <p:spPr>
          <a:xfrm>
            <a:off x="4925283" y="6776881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5281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3692011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Noto Sans CJK JP Light"/>
              </a:rPr>
              <a:t>recap – value function </a:t>
            </a:r>
            <a:r>
              <a:rPr lang="en-GB" b="1" dirty="0">
                <a:solidFill>
                  <a:schemeClr val="accent6"/>
                </a:solidFill>
                <a:latin typeface="Noto Sans CJK JP Light"/>
                <a:ea typeface="Cambria Math" panose="02040503050406030204" pitchFamily="18" charset="0"/>
              </a:rPr>
              <a:t>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Dynamic programming</a:t>
            </a:r>
          </a:p>
          <a:p>
            <a:pPr>
              <a:buNone/>
            </a:pPr>
            <a:r>
              <a:rPr lang="en-GB" sz="2800" dirty="0"/>
              <a:t> uses environment model, bootstraps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Monte Carlo</a:t>
            </a:r>
          </a:p>
          <a:p>
            <a:pPr>
              <a:buNone/>
            </a:pPr>
            <a:r>
              <a:rPr lang="en-GB" sz="2800" dirty="0"/>
              <a:t> model free, samples actual returns, episodic only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Temporal difference</a:t>
            </a:r>
          </a:p>
          <a:p>
            <a:pPr>
              <a:buNone/>
            </a:pPr>
            <a:r>
              <a:rPr lang="en-GB" dirty="0"/>
              <a:t> </a:t>
            </a:r>
            <a:r>
              <a:rPr lang="en-GB" sz="2800" dirty="0"/>
              <a:t>model free, bootstraps, samples actual experience</a:t>
            </a:r>
          </a:p>
        </p:txBody>
      </p:sp>
    </p:spTree>
    <p:extLst>
      <p:ext uri="{BB962C8B-B14F-4D97-AF65-F5344CB8AC3E}">
        <p14:creationId xmlns:p14="http://schemas.microsoft.com/office/powerpoint/2010/main" val="6541981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F438F6-174E-424C-B592-0A0D612D2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92231"/>
            <a:ext cx="10080625" cy="45752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FCDFD7B-8D83-4E5F-8AF9-4767411C7691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587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 lvl="1">
              <a:buNone/>
            </a:pPr>
            <a:r>
              <a:rPr lang="en-GB" dirty="0"/>
              <a:t> Monte Carlo</a:t>
            </a:r>
          </a:p>
          <a:p>
            <a:pPr lvl="1">
              <a:buNone/>
            </a:pPr>
            <a:r>
              <a:rPr lang="en-GB" dirty="0">
                <a:solidFill>
                  <a:schemeClr val="tx1"/>
                </a:solidFill>
              </a:rPr>
              <a:t> temporal difference</a:t>
            </a:r>
          </a:p>
          <a:p>
            <a:pPr lvl="1">
              <a:buNone/>
            </a:pPr>
            <a:endParaRPr lang="en-GB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policy improvement &amp; control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Q-Learning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DeepMind Atari work</a:t>
            </a:r>
          </a:p>
        </p:txBody>
      </p:sp>
    </p:spTree>
    <p:extLst>
      <p:ext uri="{BB962C8B-B14F-4D97-AF65-F5344CB8AC3E}">
        <p14:creationId xmlns:p14="http://schemas.microsoft.com/office/powerpoint/2010/main" val="200316782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Popular modern method for reinforcement learning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DeepMind innovations that got Q-Learning to work with neural network function approximators  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experience replay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target networks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Both improve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learning</a:t>
            </a:r>
            <a:r>
              <a:rPr lang="en-GB" dirty="0">
                <a:latin typeface="Noto Sans CJK JP Light"/>
              </a:rPr>
              <a:t>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stability </a:t>
            </a:r>
          </a:p>
        </p:txBody>
      </p:sp>
    </p:spTree>
    <p:extLst>
      <p:ext uri="{BB962C8B-B14F-4D97-AF65-F5344CB8AC3E}">
        <p14:creationId xmlns:p14="http://schemas.microsoft.com/office/powerpoint/2010/main" val="8498541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"/>
            <a:ext cx="9071640" cy="7559674"/>
          </a:xfrm>
        </p:spPr>
        <p:txBody>
          <a:bodyPr/>
          <a:lstStyle/>
          <a:p>
            <a:pPr lvl="0"/>
            <a:r>
              <a:rPr lang="en-GB" dirty="0"/>
              <a:t>Why Q-Learning?</a:t>
            </a:r>
          </a:p>
        </p:txBody>
      </p:sp>
    </p:spTree>
    <p:extLst>
      <p:ext uri="{BB962C8B-B14F-4D97-AF65-F5344CB8AC3E}">
        <p14:creationId xmlns:p14="http://schemas.microsoft.com/office/powerpoint/2010/main" val="1017202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dirty="0"/>
                  <a:t>vs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/>
                  <a:t>Both model future expected discounted return</a:t>
                </a:r>
              </a:p>
              <a:p>
                <a:pPr>
                  <a:buNone/>
                </a:pPr>
                <a:endParaRPr lang="en-GB" dirty="0"/>
              </a:p>
              <a:p>
                <a:pPr>
                  <a:buNone/>
                </a:pPr>
                <a:r>
                  <a:rPr lang="en-GB" dirty="0"/>
                  <a:t>Which is more useful?</a:t>
                </a:r>
              </a:p>
              <a:p>
                <a:pPr>
                  <a:buNone/>
                </a:pPr>
                <a:r>
                  <a:rPr lang="en-GB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800" dirty="0">
                    <a:latin typeface="Noto Sans CJK JP Light"/>
                    <a:ea typeface="Cambria Math" panose="02040503050406030204" pitchFamily="18" charset="0"/>
                  </a:rPr>
                  <a:t>tells us how good a state is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  <a:ea typeface="Cambria Math" panose="02040503050406030204" pitchFamily="18" charset="0"/>
                  </a:rPr>
                  <a:t> Doesn’t tell us how to get there!</a:t>
                </a:r>
              </a:p>
              <a:p>
                <a:pPr>
                  <a:buNone/>
                </a:pPr>
                <a:endParaRPr lang="en-GB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>
                    <a:latin typeface="Noto Sans CJK JP Light"/>
                    <a:ea typeface="Cambria Math" panose="02040503050406030204" pitchFamily="18" charset="0"/>
                  </a:rPr>
                  <a:t>tells us </a:t>
                </a:r>
                <a:r>
                  <a:rPr lang="en-GB" b="1" dirty="0">
                    <a:solidFill>
                      <a:schemeClr val="accent6"/>
                    </a:solidFill>
                  </a:rPr>
                  <a:t>how good an action is 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4"/>
                <a:stretch>
                  <a:fillRect l="-2755" t="-2782" b="-52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95328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SARSA &amp; Q-Learning</a:t>
            </a:r>
            <a:endParaRPr lang="en-GB" dirty="0">
              <a:solidFill>
                <a:schemeClr val="accent6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Both are temporal difference methods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SARSA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on-policy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observed state transition &amp; action (take by policy)</a:t>
            </a:r>
            <a:endParaRPr lang="en-GB" dirty="0">
              <a:latin typeface="Noto Sans CJK JP Light"/>
            </a:endParaRP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Q-Learning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off policy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observed state transition + max across all possible 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C9076D-0BA5-4D79-9E36-C2B3676E1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347" y="2686164"/>
            <a:ext cx="6031078" cy="1712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D0C54D-3F73-4811-9AE3-4ECF072AB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182" y="5163552"/>
            <a:ext cx="6466945" cy="175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5650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SARSA &amp;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C33BB3-92A8-4571-A147-B189575C5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4050"/>
            <a:ext cx="10080625" cy="480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4550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3443</TotalTime>
  <Words>5052</Words>
  <Application>Microsoft Office PowerPoint</Application>
  <PresentationFormat>Custom</PresentationFormat>
  <Paragraphs>1231</Paragraphs>
  <Slides>161</Slides>
  <Notes>161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161</vt:i4>
      </vt:variant>
    </vt:vector>
  </HeadingPairs>
  <TitlesOfParts>
    <vt:vector size="174" baseType="lpstr">
      <vt:lpstr>Yu Gothic</vt:lpstr>
      <vt:lpstr>Arial</vt:lpstr>
      <vt:lpstr>Calibri</vt:lpstr>
      <vt:lpstr>Cambria Math</vt:lpstr>
      <vt:lpstr>DejaVu Sans</vt:lpstr>
      <vt:lpstr>FreeSans</vt:lpstr>
      <vt:lpstr>Liberation Sans</vt:lpstr>
      <vt:lpstr>Liberation Serif</vt:lpstr>
      <vt:lpstr>Noto Sans CJK JP Light</vt:lpstr>
      <vt:lpstr>Noto Sans CJK KR Light</vt:lpstr>
      <vt:lpstr>Noto Sans CJK SC Regular</vt:lpstr>
      <vt:lpstr>StarSymbol</vt:lpstr>
      <vt:lpstr>Default 1</vt:lpstr>
      <vt:lpstr>a glance at reinforcement learning</vt:lpstr>
      <vt:lpstr>Today</vt:lpstr>
      <vt:lpstr>one</vt:lpstr>
      <vt:lpstr>Where to start</vt:lpstr>
      <vt:lpstr>Nomenclature</vt:lpstr>
      <vt:lpstr>Definitions</vt:lpstr>
      <vt:lpstr>Variance &amp; bias in supervised learning</vt:lpstr>
      <vt:lpstr>Variance &amp; bias in reinforcement learning</vt:lpstr>
      <vt:lpstr>Bootstrapping</vt:lpstr>
      <vt:lpstr>Function approximation</vt:lpstr>
      <vt:lpstr>iid</vt:lpstr>
      <vt:lpstr>two</vt:lpstr>
      <vt:lpstr>Machine learning</vt:lpstr>
      <vt:lpstr>Reinforcement learning</vt:lpstr>
      <vt:lpstr>Applications</vt:lpstr>
      <vt:lpstr>Reinforcement learning is not</vt:lpstr>
      <vt:lpstr>Deep reinforcement learning</vt:lpstr>
      <vt:lpstr>Reinforcement learning   is  learning through action</vt:lpstr>
      <vt:lpstr>Biological inspiration</vt:lpstr>
      <vt:lpstr>PowerPoint Presentation</vt:lpstr>
      <vt:lpstr>Data in reinforcement learning</vt:lpstr>
      <vt:lpstr>Data in reinforcement learning</vt:lpstr>
      <vt:lpstr>Central challenges</vt:lpstr>
      <vt:lpstr>Exploration vs exploitation</vt:lpstr>
      <vt:lpstr>Exploration vs exploitation</vt:lpstr>
      <vt:lpstr>Data – correlated samples</vt:lpstr>
      <vt:lpstr>Data – non-stationary distribution</vt:lpstr>
      <vt:lpstr>PowerPoint Presentation</vt:lpstr>
      <vt:lpstr>Credit assignment</vt:lpstr>
      <vt:lpstr>Sample efficiency</vt:lpstr>
      <vt:lpstr>Central challenges</vt:lpstr>
      <vt:lpstr>two</vt:lpstr>
      <vt:lpstr>Markov Decision Processes</vt:lpstr>
      <vt:lpstr>Markov property</vt:lpstr>
      <vt:lpstr>State vs observation</vt:lpstr>
      <vt:lpstr>Formal definition of an MDP</vt:lpstr>
      <vt:lpstr>Informal definition of an MDP</vt:lpstr>
      <vt:lpstr>Environment</vt:lpstr>
      <vt:lpstr>Discrete vs continuous spaces</vt:lpstr>
      <vt:lpstr>Discrete vs continuous spaces</vt:lpstr>
      <vt:lpstr>State</vt:lpstr>
      <vt:lpstr>Reward</vt:lpstr>
      <vt:lpstr>Agent</vt:lpstr>
      <vt:lpstr>Policy - π</vt:lpstr>
      <vt:lpstr>Policy - π</vt:lpstr>
      <vt:lpstr>Policy - π</vt:lpstr>
      <vt:lpstr>Environment model</vt:lpstr>
      <vt:lpstr>Sutton &amp; Barto</vt:lpstr>
      <vt:lpstr>PowerPoint Presentation</vt:lpstr>
      <vt:lpstr>Return</vt:lpstr>
      <vt:lpstr>Why are we discounting?</vt:lpstr>
      <vt:lpstr>Discounting</vt:lpstr>
      <vt:lpstr>Discounting</vt:lpstr>
      <vt:lpstr>break</vt:lpstr>
      <vt:lpstr>recap</vt:lpstr>
      <vt:lpstr>A new level of intelligence</vt:lpstr>
      <vt:lpstr>three - value function methods</vt:lpstr>
      <vt:lpstr>Value functions</vt:lpstr>
      <vt:lpstr>Value functions</vt:lpstr>
      <vt:lpstr>Generating a policy from a value function</vt:lpstr>
      <vt:lpstr>Value function approximation</vt:lpstr>
      <vt:lpstr>Richard Bellman</vt:lpstr>
      <vt:lpstr>What happens if we combine a value function with the Bellman equation   V_π (s)=∑_(k=0)^∞▒〖γ^k r_(t+k+1) 〗   G_π (s)=r+γG_π (s)   G_π (s)=r+γG_π (s)</vt:lpstr>
      <vt:lpstr>Recursive relationship between states  V(s) value of being in state   =  r reward we get after leaving state  +   γV(s’) discounted value of next state</vt:lpstr>
      <vt:lpstr>PowerPoint Presentation</vt:lpstr>
      <vt:lpstr>Bellman equation</vt:lpstr>
      <vt:lpstr>Bellman equation</vt:lpstr>
      <vt:lpstr>Approximation &amp; improvement</vt:lpstr>
      <vt:lpstr>Approximation &amp; improvement</vt:lpstr>
      <vt:lpstr>three – value function methods</vt:lpstr>
      <vt:lpstr>Dynamic programming</vt:lpstr>
      <vt:lpstr>Dynamic programming backup</vt:lpstr>
      <vt:lpstr>Dynamic programming backup</vt:lpstr>
      <vt:lpstr>Dynamic programming backup</vt:lpstr>
      <vt:lpstr>Dynamic programming</vt:lpstr>
      <vt:lpstr>Dynamic programming</vt:lpstr>
      <vt:lpstr>Dynamic programming</vt:lpstr>
      <vt:lpstr>three – value function methods</vt:lpstr>
      <vt:lpstr>Monte Carlo</vt:lpstr>
      <vt:lpstr>Monte Carlo</vt:lpstr>
      <vt:lpstr>Monte Carlo</vt:lpstr>
      <vt:lpstr>Monte Carlo</vt:lpstr>
      <vt:lpstr>Interesting things about Monte Carlo</vt:lpstr>
      <vt:lpstr>Monte Carlo</vt:lpstr>
      <vt:lpstr>three – value function methods</vt:lpstr>
      <vt:lpstr>Temporal difference</vt:lpstr>
      <vt:lpstr>Temporal difference</vt:lpstr>
      <vt:lpstr>TD(0) backup</vt:lpstr>
      <vt:lpstr>TD(0) algorithm</vt:lpstr>
      <vt:lpstr>Linking together</vt:lpstr>
      <vt:lpstr>break</vt:lpstr>
      <vt:lpstr>recap – value function approximation</vt:lpstr>
      <vt:lpstr>recap</vt:lpstr>
      <vt:lpstr>three – value functions</vt:lpstr>
      <vt:lpstr>Q-Learning</vt:lpstr>
      <vt:lpstr>Why Q-Learning?</vt:lpstr>
      <vt:lpstr>V(s) vs Q(s, a)</vt:lpstr>
      <vt:lpstr>SARSA &amp; Q-Learning</vt:lpstr>
      <vt:lpstr>SARSA &amp; Q-Learning</vt:lpstr>
      <vt:lpstr>Maximization bias</vt:lpstr>
      <vt:lpstr>Maximization bias</vt:lpstr>
      <vt:lpstr>Double Q-Learning</vt:lpstr>
      <vt:lpstr>PowerPoint Presentation</vt:lpstr>
      <vt:lpstr>DeepMind Atari work</vt:lpstr>
      <vt:lpstr>Significance</vt:lpstr>
      <vt:lpstr>Reinforcement learning to play Atari</vt:lpstr>
      <vt:lpstr>Deadly triad</vt:lpstr>
      <vt:lpstr>Deadly triad</vt:lpstr>
      <vt:lpstr>Q-Learning</vt:lpstr>
      <vt:lpstr>Problems with Q-Learning</vt:lpstr>
      <vt:lpstr>Problems with Q-Learning</vt:lpstr>
      <vt:lpstr>Experience replay</vt:lpstr>
      <vt:lpstr>Biological inspiration for experience replay</vt:lpstr>
      <vt:lpstr>PowerPoint Presentation</vt:lpstr>
      <vt:lpstr>Target network</vt:lpstr>
      <vt:lpstr>Training</vt:lpstr>
      <vt:lpstr>PowerPoint Presentation</vt:lpstr>
      <vt:lpstr>Value function approximation</vt:lpstr>
      <vt:lpstr>PowerPoint Presentation</vt:lpstr>
      <vt:lpstr>break</vt:lpstr>
      <vt:lpstr>recap – Q-Learning</vt:lpstr>
      <vt:lpstr>four – policy gradients</vt:lpstr>
      <vt:lpstr>Reinforcement learning</vt:lpstr>
      <vt:lpstr>Policy gradients</vt:lpstr>
      <vt:lpstr>Policy gradients</vt:lpstr>
      <vt:lpstr>Policy gradients</vt:lpstr>
      <vt:lpstr>Policy gradients</vt:lpstr>
      <vt:lpstr>Motivations for policy gradients</vt:lpstr>
      <vt:lpstr>Motivation - stochastic policies</vt:lpstr>
      <vt:lpstr>Motivation – curse of dimensionality</vt:lpstr>
      <vt:lpstr>Motivations – stability</vt:lpstr>
      <vt:lpstr>Motivations – optimize return directly</vt:lpstr>
      <vt:lpstr>Motivations for policy gradients</vt:lpstr>
      <vt:lpstr>Policy gradients</vt:lpstr>
      <vt:lpstr>Parameterizing policies - discrete</vt:lpstr>
      <vt:lpstr>Parameterizing policies - continuous</vt:lpstr>
      <vt:lpstr>Policy Gradient Theorem</vt:lpstr>
      <vt:lpstr>Policy gradient intuition</vt:lpstr>
      <vt:lpstr>Training a policy</vt:lpstr>
      <vt:lpstr>Improving a policy</vt:lpstr>
      <vt:lpstr>Approximating return</vt:lpstr>
      <vt:lpstr>REINFORCE with baseline</vt:lpstr>
      <vt:lpstr>Approximating return</vt:lpstr>
      <vt:lpstr>four – policy gradients</vt:lpstr>
      <vt:lpstr>Actor-Critic</vt:lpstr>
      <vt:lpstr>Actor-Critic</vt:lpstr>
      <vt:lpstr>Actor-Critic algorithm</vt:lpstr>
      <vt:lpstr>A3C</vt:lpstr>
      <vt:lpstr>A3C</vt:lpstr>
      <vt:lpstr>A3C</vt:lpstr>
      <vt:lpstr>break</vt:lpstr>
      <vt:lpstr>recap – policy gradients</vt:lpstr>
      <vt:lpstr>five – AlphaGo</vt:lpstr>
      <vt:lpstr>IBM DeepBlue</vt:lpstr>
      <vt:lpstr>Go</vt:lpstr>
      <vt:lpstr>six – practical concerns</vt:lpstr>
      <vt:lpstr>Seven – beyond the average</vt:lpstr>
      <vt:lpstr>Seven – beyond the average</vt:lpstr>
      <vt:lpstr>Beyond the expectation</vt:lpstr>
      <vt:lpstr>Beyond the expectation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Glance at reinforcement learning</dc:title>
  <dc:creator>Adam</dc:creator>
  <cp:lastModifiedBy>Adam</cp:lastModifiedBy>
  <cp:revision>161</cp:revision>
  <dcterms:created xsi:type="dcterms:W3CDTF">2017-09-02T04:41:48Z</dcterms:created>
  <dcterms:modified xsi:type="dcterms:W3CDTF">2017-10-08T12:31:25Z</dcterms:modified>
</cp:coreProperties>
</file>